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7"/>
    <p:restoredTop sz="94939" autoAdjust="0"/>
  </p:normalViewPr>
  <p:slideViewPr>
    <p:cSldViewPr snapToGrid="0">
      <p:cViewPr varScale="1">
        <p:scale>
          <a:sx n="152" d="100"/>
          <a:sy n="152" d="100"/>
        </p:scale>
        <p:origin x="304" y="1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3/13/26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E207E-8D86-2356-E269-D81D7AEAC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5AFE3F-3356-21E4-D061-34743A0AB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526AD6-413A-C53D-EDB6-6040EF7788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DF6BA-D430-5D77-1A6D-61D2651AC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15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B412D-AEA4-72F3-0739-89C0765A0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3DA40C-7820-8DE8-02EB-23C75F67E9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95F9EF-7635-16E3-A350-B7848A9850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51BA9-6224-EFE4-11B9-C1FD623560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4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2496C-4852-22F8-19FF-12581E0CC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0D7B41-785B-95E8-8411-61B3FCD201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835CEE-9EE4-14A7-926A-B06C875997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192E9-0ADC-39B9-3096-9B2F49EF09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01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D635D-361D-2BD8-88A9-7A20462D1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261791-32B0-A4C4-D521-05F6FCA6C8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F39A66-902B-189D-A8BF-EFEC40054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1CCBA-EF56-E662-1B2A-E353B3456E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9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D1E36-6FC6-1FCB-95E6-02CC4F388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CE2848-5D01-3814-0A4D-BD7E7639C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E4FC1D-A1E5-7E0B-8A6D-F1FE5C32F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8C698-941F-8C56-9D10-809C38C60F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83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20053-BA3E-1C0F-C588-D14EFE605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D1C626-2E13-164A-ADB1-73E56BB94F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65E461-7C25-1E31-9D16-3610D6E83B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C0953-103C-B4CD-0579-A1A985E575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72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24AEA-22F7-0DC4-07CA-9778261BC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4CB525-DC9C-C387-419D-64BAE91A5A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01A1D9-8A1B-7684-1C9D-5749F210F9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B0136-8B6B-1B4A-0851-325A4FE64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71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7F224-096C-8D9C-9E85-6AA8B2EF6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326F45-D141-88D8-4918-E26B3D3AF1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2A8DE6-0F39-63C7-E923-57BA94A78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8E327-AA8B-9257-D3E8-DC4B86439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3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Algorithmic Analysis I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11,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11, Sec. 3 (Epps)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D7301-EEE0-A666-9F1C-424D2FA22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4527B-4724-A33D-E8D2-86F1A4642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Runtime Analysis of Nested Loops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B945FD-C64B-495E-29E3-CADF499E3539}"/>
              </a:ext>
            </a:extLst>
          </p:cNvPr>
          <p:cNvSpPr txBox="1"/>
          <p:nvPr/>
        </p:nvSpPr>
        <p:spPr>
          <a:xfrm>
            <a:off x="838200" y="2305615"/>
            <a:ext cx="442981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olas" panose="020B0609020204030204" pitchFamily="49" charset="0"/>
              </a:rPr>
              <a:t>def</a:t>
            </a:r>
            <a:r>
              <a:rPr lang="en-US" sz="2800" dirty="0">
                <a:latin typeface="Consolas" panose="020B0609020204030204" pitchFamily="49" charset="0"/>
              </a:rPr>
              <a:t> nested(n):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s := 0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</a:t>
            </a:r>
            <a:r>
              <a:rPr lang="en-US" sz="2800" b="1" dirty="0">
                <a:latin typeface="Consolas" panose="020B0609020204030204" pitchFamily="49" charset="0"/>
              </a:rPr>
              <a:t>for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r>
              <a:rPr lang="en-US" sz="2800" dirty="0">
                <a:latin typeface="Consolas" panose="020B0609020204030204" pitchFamily="49" charset="0"/>
              </a:rPr>
              <a:t> := 1 to n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b="1" dirty="0">
                <a:latin typeface="Consolas" panose="020B0609020204030204" pitchFamily="49" charset="0"/>
              </a:rPr>
              <a:t>for </a:t>
            </a:r>
            <a:r>
              <a:rPr lang="en-US" sz="2800" dirty="0">
                <a:latin typeface="Consolas" panose="020B0609020204030204" pitchFamily="49" charset="0"/>
              </a:rPr>
              <a:t>j := 1 to n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  s := s + 1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b="1" dirty="0">
                <a:latin typeface="Consolas" panose="020B0609020204030204" pitchFamily="49" charset="0"/>
              </a:rPr>
              <a:t>next</a:t>
            </a:r>
            <a:r>
              <a:rPr lang="en-US" sz="2800" dirty="0">
                <a:latin typeface="Consolas" panose="020B0609020204030204" pitchFamily="49" charset="0"/>
              </a:rPr>
              <a:t> j</a:t>
            </a:r>
          </a:p>
          <a:p>
            <a:r>
              <a:rPr lang="en-US" sz="2800" b="1" dirty="0">
                <a:latin typeface="Consolas" panose="020B0609020204030204" pitchFamily="49" charset="0"/>
              </a:rPr>
              <a:t>  next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endParaRPr lang="en-US" sz="2800" dirty="0"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5C4FD1-E846-311C-3729-97DE9ABF7C81}"/>
              </a:ext>
            </a:extLst>
          </p:cNvPr>
          <p:cNvSpPr txBox="1"/>
          <p:nvPr/>
        </p:nvSpPr>
        <p:spPr>
          <a:xfrm>
            <a:off x="7186794" y="1499232"/>
            <a:ext cx="44298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How many additions does </a:t>
            </a:r>
            <a:r>
              <a:rPr lang="en-US" sz="2800" dirty="0">
                <a:latin typeface="Consolas" panose="020B0609020204030204" pitchFamily="49" charset="0"/>
              </a:rPr>
              <a:t>nested</a:t>
            </a:r>
            <a:r>
              <a:rPr lang="en-US" sz="2800" dirty="0"/>
              <a:t> perform?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8AE562B-E9F2-6878-0C23-9980605A0D1E}"/>
                  </a:ext>
                </a:extLst>
              </p:cNvPr>
              <p:cNvSpPr txBox="1"/>
              <p:nvPr/>
            </p:nvSpPr>
            <p:spPr>
              <a:xfrm>
                <a:off x="5671864" y="5270512"/>
                <a:ext cx="5823450" cy="1031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runtime of </a:t>
                </a:r>
                <a:r>
                  <a:rPr lang="en-US" sz="2800" dirty="0">
                    <a:latin typeface="Consolas" panose="020B0609020204030204" pitchFamily="49" charset="0"/>
                  </a:rPr>
                  <a:t>nested</a:t>
                </a:r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  <a:p>
                <a:pPr algn="ctr"/>
                <a:endParaRPr lang="en-US" sz="500" dirty="0"/>
              </a:p>
              <a:p>
                <a:pPr algn="ctr"/>
                <a:r>
                  <a:rPr lang="en-US" sz="2800" dirty="0">
                    <a:latin typeface="Consolas" panose="020B0609020204030204" pitchFamily="49" charset="0"/>
                  </a:rPr>
                  <a:t>nested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runs in quadratic time</a:t>
                </a: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8AE562B-E9F2-6878-0C23-9980605A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864" y="5270512"/>
                <a:ext cx="5823450" cy="1031051"/>
              </a:xfrm>
              <a:prstGeom prst="rect">
                <a:avLst/>
              </a:prstGeom>
              <a:blipFill>
                <a:blip r:embed="rId3"/>
                <a:stretch>
                  <a:fillRect t="-7317" b="-14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4EF583A-AE41-E7BF-F560-DF83EEC32E63}"/>
              </a:ext>
            </a:extLst>
          </p:cNvPr>
          <p:cNvCxnSpPr>
            <a:cxnSpLocks/>
          </p:cNvCxnSpPr>
          <p:nvPr/>
        </p:nvCxnSpPr>
        <p:spPr>
          <a:xfrm flipH="1" flipV="1">
            <a:off x="4132715" y="4301555"/>
            <a:ext cx="1061077" cy="3618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38C92E8-0103-2D98-867C-A55DCEBFCD0B}"/>
              </a:ext>
            </a:extLst>
          </p:cNvPr>
          <p:cNvCxnSpPr>
            <a:cxnSpLocks/>
          </p:cNvCxnSpPr>
          <p:nvPr/>
        </p:nvCxnSpPr>
        <p:spPr>
          <a:xfrm flipH="1">
            <a:off x="4791497" y="3767837"/>
            <a:ext cx="740623" cy="920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50A051E-4720-C28F-8924-EB6604C020EA}"/>
              </a:ext>
            </a:extLst>
          </p:cNvPr>
          <p:cNvCxnSpPr>
            <a:cxnSpLocks/>
          </p:cNvCxnSpPr>
          <p:nvPr/>
        </p:nvCxnSpPr>
        <p:spPr>
          <a:xfrm flipH="1">
            <a:off x="4386407" y="3109168"/>
            <a:ext cx="807385" cy="3489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9C707A3-8FBC-CCDA-F6DE-86583ECF728E}"/>
              </a:ext>
            </a:extLst>
          </p:cNvPr>
          <p:cNvSpPr txBox="1"/>
          <p:nvPr/>
        </p:nvSpPr>
        <p:spPr>
          <a:xfrm>
            <a:off x="4733953" y="4183886"/>
            <a:ext cx="2364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once per inner iteration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123780-CB72-DE79-A22C-1B3DD89DA25D}"/>
              </a:ext>
            </a:extLst>
          </p:cNvPr>
          <p:cNvSpPr txBox="1"/>
          <p:nvPr/>
        </p:nvSpPr>
        <p:spPr>
          <a:xfrm>
            <a:off x="5391233" y="3256869"/>
            <a:ext cx="2564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 iterations per outer iteration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D293A4-CDC4-9534-C1F6-263CB80214B9}"/>
              </a:ext>
            </a:extLst>
          </p:cNvPr>
          <p:cNvSpPr txBox="1"/>
          <p:nvPr/>
        </p:nvSpPr>
        <p:spPr>
          <a:xfrm>
            <a:off x="5135201" y="2733649"/>
            <a:ext cx="1921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 iterations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C2AD537-A33A-07ED-7E6A-111EBBD18EFB}"/>
                  </a:ext>
                </a:extLst>
              </p:cNvPr>
              <p:cNvSpPr txBox="1"/>
              <p:nvPr/>
            </p:nvSpPr>
            <p:spPr>
              <a:xfrm>
                <a:off x="8078864" y="3220127"/>
                <a:ext cx="3672800" cy="9908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nary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C2AD537-A33A-07ED-7E6A-111EBBD18E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864" y="3220127"/>
                <a:ext cx="3672800" cy="9908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63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1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44FBE-778D-BA1F-F1B1-92C694D3C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A9B67-2519-B4ED-15DC-C8C75A564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Runtime Analysis of Nested Loops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5D789C-1755-D77C-5438-5386DF44364E}"/>
              </a:ext>
            </a:extLst>
          </p:cNvPr>
          <p:cNvSpPr txBox="1"/>
          <p:nvPr/>
        </p:nvSpPr>
        <p:spPr>
          <a:xfrm>
            <a:off x="838200" y="2305615"/>
            <a:ext cx="442981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olas" panose="020B0609020204030204" pitchFamily="49" charset="0"/>
              </a:rPr>
              <a:t>def</a:t>
            </a:r>
            <a:r>
              <a:rPr lang="en-US" sz="2800" dirty="0">
                <a:latin typeface="Consolas" panose="020B0609020204030204" pitchFamily="49" charset="0"/>
              </a:rPr>
              <a:t> nested2(n):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s := 0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</a:t>
            </a:r>
            <a:r>
              <a:rPr lang="en-US" sz="2800" b="1" dirty="0">
                <a:latin typeface="Consolas" panose="020B0609020204030204" pitchFamily="49" charset="0"/>
              </a:rPr>
              <a:t>for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r>
              <a:rPr lang="en-US" sz="2800" dirty="0">
                <a:latin typeface="Consolas" panose="020B0609020204030204" pitchFamily="49" charset="0"/>
              </a:rPr>
              <a:t> := 1 to n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b="1" dirty="0">
                <a:latin typeface="Consolas" panose="020B0609020204030204" pitchFamily="49" charset="0"/>
              </a:rPr>
              <a:t>for </a:t>
            </a:r>
            <a:r>
              <a:rPr lang="en-US" sz="2800" dirty="0">
                <a:latin typeface="Consolas" panose="020B0609020204030204" pitchFamily="49" charset="0"/>
              </a:rPr>
              <a:t>j := 1 to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     s := s + 1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b="1" dirty="0">
                <a:latin typeface="Consolas" panose="020B0609020204030204" pitchFamily="49" charset="0"/>
              </a:rPr>
              <a:t>next</a:t>
            </a:r>
            <a:r>
              <a:rPr lang="en-US" sz="2800" dirty="0">
                <a:latin typeface="Consolas" panose="020B0609020204030204" pitchFamily="49" charset="0"/>
              </a:rPr>
              <a:t> j</a:t>
            </a:r>
          </a:p>
          <a:p>
            <a:r>
              <a:rPr lang="en-US" sz="2800" b="1" dirty="0">
                <a:latin typeface="Consolas" panose="020B0609020204030204" pitchFamily="49" charset="0"/>
              </a:rPr>
              <a:t>  next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endParaRPr lang="en-US" sz="2800" dirty="0"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FDAA4-0841-8CB8-1F78-E48F585C3E6A}"/>
              </a:ext>
            </a:extLst>
          </p:cNvPr>
          <p:cNvSpPr txBox="1"/>
          <p:nvPr/>
        </p:nvSpPr>
        <p:spPr>
          <a:xfrm>
            <a:off x="7186794" y="1499232"/>
            <a:ext cx="44298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How many additions does </a:t>
            </a:r>
            <a:r>
              <a:rPr lang="en-US" sz="2800" dirty="0">
                <a:latin typeface="Consolas" panose="020B0609020204030204" pitchFamily="49" charset="0"/>
              </a:rPr>
              <a:t>nested2</a:t>
            </a:r>
            <a:r>
              <a:rPr lang="en-US" sz="2800" dirty="0"/>
              <a:t> perform?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9BD258D-1A22-1517-88C2-2F486A0E5189}"/>
                  </a:ext>
                </a:extLst>
              </p:cNvPr>
              <p:cNvSpPr txBox="1"/>
              <p:nvPr/>
            </p:nvSpPr>
            <p:spPr>
              <a:xfrm>
                <a:off x="5671864" y="5270512"/>
                <a:ext cx="5823450" cy="1031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runtime of </a:t>
                </a:r>
                <a:r>
                  <a:rPr lang="en-US" sz="2800" dirty="0">
                    <a:latin typeface="Consolas" panose="020B0609020204030204" pitchFamily="49" charset="0"/>
                  </a:rPr>
                  <a:t>nested2</a:t>
                </a:r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  <a:p>
                <a:pPr algn="ctr"/>
                <a:endParaRPr lang="en-US" sz="500" dirty="0"/>
              </a:p>
              <a:p>
                <a:pPr algn="ctr"/>
                <a:r>
                  <a:rPr lang="en-US" sz="2800" dirty="0">
                    <a:latin typeface="Consolas" panose="020B0609020204030204" pitchFamily="49" charset="0"/>
                  </a:rPr>
                  <a:t>nested2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runs in quadratic time</a:t>
                </a: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9BD258D-1A22-1517-88C2-2F486A0E5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864" y="5270512"/>
                <a:ext cx="5823450" cy="1031051"/>
              </a:xfrm>
              <a:prstGeom prst="rect">
                <a:avLst/>
              </a:prstGeom>
              <a:blipFill>
                <a:blip r:embed="rId3"/>
                <a:stretch>
                  <a:fillRect t="-7317" b="-14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DE11439-3150-CFEC-623E-0527488A29A9}"/>
              </a:ext>
            </a:extLst>
          </p:cNvPr>
          <p:cNvCxnSpPr>
            <a:cxnSpLocks/>
          </p:cNvCxnSpPr>
          <p:nvPr/>
        </p:nvCxnSpPr>
        <p:spPr>
          <a:xfrm flipH="1" flipV="1">
            <a:off x="4132715" y="4301555"/>
            <a:ext cx="932810" cy="4399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EC77205-8038-0E05-7D1C-1222BA0FE8CA}"/>
              </a:ext>
            </a:extLst>
          </p:cNvPr>
          <p:cNvCxnSpPr>
            <a:cxnSpLocks/>
          </p:cNvCxnSpPr>
          <p:nvPr/>
        </p:nvCxnSpPr>
        <p:spPr>
          <a:xfrm flipH="1">
            <a:off x="4791497" y="3787443"/>
            <a:ext cx="402295" cy="724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70D71F3-338A-6A6E-CE8B-7A3CDFCD595F}"/>
              </a:ext>
            </a:extLst>
          </p:cNvPr>
          <p:cNvCxnSpPr>
            <a:cxnSpLocks/>
          </p:cNvCxnSpPr>
          <p:nvPr/>
        </p:nvCxnSpPr>
        <p:spPr>
          <a:xfrm flipH="1">
            <a:off x="4386407" y="2995259"/>
            <a:ext cx="679118" cy="4628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212D9C5-8840-A349-798A-2AE93A6EFB3A}"/>
              </a:ext>
            </a:extLst>
          </p:cNvPr>
          <p:cNvSpPr txBox="1"/>
          <p:nvPr/>
        </p:nvSpPr>
        <p:spPr>
          <a:xfrm>
            <a:off x="4489650" y="4284663"/>
            <a:ext cx="2364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once per inner iteration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65B984-2985-F5BE-8BBA-D9DCA0F68F14}"/>
              </a:ext>
            </a:extLst>
          </p:cNvPr>
          <p:cNvSpPr txBox="1"/>
          <p:nvPr/>
        </p:nvSpPr>
        <p:spPr>
          <a:xfrm>
            <a:off x="5065525" y="3256869"/>
            <a:ext cx="28285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 iterations for </a:t>
            </a:r>
            <a:r>
              <a:rPr lang="en-US" sz="2800" dirty="0" err="1"/>
              <a:t>ith</a:t>
            </a:r>
            <a:r>
              <a:rPr lang="en-US" sz="2800" dirty="0"/>
              <a:t> outer iteration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D4E7362-99EF-D9A7-16BC-2371A713E82B}"/>
              </a:ext>
            </a:extLst>
          </p:cNvPr>
          <p:cNvSpPr txBox="1"/>
          <p:nvPr/>
        </p:nvSpPr>
        <p:spPr>
          <a:xfrm>
            <a:off x="5002386" y="2631359"/>
            <a:ext cx="1921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 iterations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D78D0BE-D3D2-B5F0-5570-ACE7AEB72EB5}"/>
                  </a:ext>
                </a:extLst>
              </p:cNvPr>
              <p:cNvSpPr txBox="1"/>
              <p:nvPr/>
            </p:nvSpPr>
            <p:spPr>
              <a:xfrm>
                <a:off x="7955650" y="3220127"/>
                <a:ext cx="4017767" cy="9908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nary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D78D0BE-D3D2-B5F0-5570-ACE7AEB72E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650" y="3220127"/>
                <a:ext cx="4017767" cy="9908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564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1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4 Due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(~35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Runtime Analysis</a:t>
            </a:r>
          </a:p>
        </p:txBody>
      </p:sp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5E777AF2-08C1-87E3-A452-9D031C3B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4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goal of runtime analysis of algorithms is to determine how long an algorithm operates in terms of the number of elementary operations performed.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Elementary operations: comparison, addition, subtraction, multiplication, etc. (operations that take constant time)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express runtime complexity as a function of the input size.</a:t>
            </a:r>
          </a:p>
        </p:txBody>
      </p:sp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A423B-1C49-7CB8-9103-C6B95CC42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4ADCC-B7E9-6707-A00E-4EA14B41D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Sequential Search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08ED7534-51E8-7288-2BE4-F5095FEB57F1}"/>
              </a:ext>
            </a:extLst>
          </p:cNvPr>
          <p:cNvSpPr/>
          <p:nvPr/>
        </p:nvSpPr>
        <p:spPr>
          <a:xfrm>
            <a:off x="871728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9723F8D-7D0A-6E3D-93CB-1FF39368852C}"/>
                  </a:ext>
                </a:extLst>
              </p:cNvPr>
              <p:cNvSpPr txBox="1"/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9723F8D-7D0A-6E3D-93CB-1FF3936885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436191C0-EFB9-E4ED-4EA1-D494BE892C26}"/>
              </a:ext>
            </a:extLst>
          </p:cNvPr>
          <p:cNvSpPr/>
          <p:nvPr/>
        </p:nvSpPr>
        <p:spPr>
          <a:xfrm>
            <a:off x="2904744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2267833-A9FA-3A59-19F2-8D34DE2BF054}"/>
                  </a:ext>
                </a:extLst>
              </p:cNvPr>
              <p:cNvSpPr txBox="1"/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2267833-A9FA-3A59-19F2-8D34DE2BF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owchart: Decision 10">
            <a:extLst>
              <a:ext uri="{FF2B5EF4-FFF2-40B4-BE49-F238E27FC236}">
                <a16:creationId xmlns:a16="http://schemas.microsoft.com/office/drawing/2014/main" id="{E649987E-12CD-8B46-A941-F8A4566A9E8F}"/>
              </a:ext>
            </a:extLst>
          </p:cNvPr>
          <p:cNvSpPr/>
          <p:nvPr/>
        </p:nvSpPr>
        <p:spPr>
          <a:xfrm>
            <a:off x="4937760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024478-8BA3-3EE8-5407-2ED4AE05CB4F}"/>
                  </a:ext>
                </a:extLst>
              </p:cNvPr>
              <p:cNvSpPr txBox="1"/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024478-8BA3-3EE8-5407-2ED4AE05CB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Flowchart: Decision 12">
            <a:extLst>
              <a:ext uri="{FF2B5EF4-FFF2-40B4-BE49-F238E27FC236}">
                <a16:creationId xmlns:a16="http://schemas.microsoft.com/office/drawing/2014/main" id="{EA6907A0-C86B-DA7C-4E3A-7A04FE5FA387}"/>
              </a:ext>
            </a:extLst>
          </p:cNvPr>
          <p:cNvSpPr/>
          <p:nvPr/>
        </p:nvSpPr>
        <p:spPr>
          <a:xfrm>
            <a:off x="6970776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2DAF089-8789-EBE1-EB0A-A78F4FED0FCC}"/>
                  </a:ext>
                </a:extLst>
              </p:cNvPr>
              <p:cNvSpPr txBox="1"/>
              <p:nvPr/>
            </p:nvSpPr>
            <p:spPr>
              <a:xfrm>
                <a:off x="7129272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2DAF089-8789-EBE1-EB0A-A78F4FED0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272" y="2615184"/>
                <a:ext cx="116128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lowchart: Decision 19">
            <a:extLst>
              <a:ext uri="{FF2B5EF4-FFF2-40B4-BE49-F238E27FC236}">
                <a16:creationId xmlns:a16="http://schemas.microsoft.com/office/drawing/2014/main" id="{FFB84260-D384-C95D-3813-9A5B9AB6403E}"/>
              </a:ext>
            </a:extLst>
          </p:cNvPr>
          <p:cNvSpPr/>
          <p:nvPr/>
        </p:nvSpPr>
        <p:spPr>
          <a:xfrm>
            <a:off x="9003792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6E44FFE-9299-71D8-E523-15D3CCAC482D}"/>
                  </a:ext>
                </a:extLst>
              </p:cNvPr>
              <p:cNvSpPr txBox="1"/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6E44FFE-9299-71D8-E523-15D3CCAC4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D61BD32-6461-DE23-28CA-B2910E726A66}"/>
              </a:ext>
            </a:extLst>
          </p:cNvPr>
          <p:cNvCxnSpPr>
            <a:stCxn id="6" idx="3"/>
            <a:endCxn id="9" idx="1"/>
          </p:cNvCxnSpPr>
          <p:nvPr/>
        </p:nvCxnSpPr>
        <p:spPr>
          <a:xfrm>
            <a:off x="2365248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2F981D5-3531-F6A0-C622-00AA997B2112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4398264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2C6F2AD-6EFC-0620-E6E1-342E73D05915}"/>
              </a:ext>
            </a:extLst>
          </p:cNvPr>
          <p:cNvCxnSpPr>
            <a:cxnSpLocks/>
            <a:stCxn id="11" idx="3"/>
            <a:endCxn id="13" idx="1"/>
          </p:cNvCxnSpPr>
          <p:nvPr/>
        </p:nvCxnSpPr>
        <p:spPr>
          <a:xfrm>
            <a:off x="6431280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26C384B-96F1-ED5B-7DE9-0ACF22F471DB}"/>
              </a:ext>
            </a:extLst>
          </p:cNvPr>
          <p:cNvCxnSpPr>
            <a:cxnSpLocks/>
            <a:stCxn id="13" idx="3"/>
            <a:endCxn id="20" idx="1"/>
          </p:cNvCxnSpPr>
          <p:nvPr/>
        </p:nvCxnSpPr>
        <p:spPr>
          <a:xfrm>
            <a:off x="8464296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F128C7F-B45F-2C8A-5992-A2BEAE37CCB6}"/>
              </a:ext>
            </a:extLst>
          </p:cNvPr>
          <p:cNvCxnSpPr>
            <a:cxnSpLocks/>
            <a:stCxn id="20" idx="2"/>
            <a:endCxn id="36" idx="0"/>
          </p:cNvCxnSpPr>
          <p:nvPr/>
        </p:nvCxnSpPr>
        <p:spPr>
          <a:xfrm flipH="1">
            <a:off x="9750550" y="3246943"/>
            <a:ext cx="2" cy="3890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8279085B-D87D-484A-7308-662CF6E2B625}"/>
              </a:ext>
            </a:extLst>
          </p:cNvPr>
          <p:cNvSpPr/>
          <p:nvPr/>
        </p:nvSpPr>
        <p:spPr>
          <a:xfrm>
            <a:off x="9003792" y="3635975"/>
            <a:ext cx="1493516" cy="466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488989-1789-2228-060C-D4DE7DED33B2}"/>
              </a:ext>
            </a:extLst>
          </p:cNvPr>
          <p:cNvSpPr txBox="1"/>
          <p:nvPr/>
        </p:nvSpPr>
        <p:spPr>
          <a:xfrm>
            <a:off x="2414423" y="25021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DA4562B-A589-A6D4-9722-E37E631673F7}"/>
              </a:ext>
            </a:extLst>
          </p:cNvPr>
          <p:cNvSpPr txBox="1"/>
          <p:nvPr/>
        </p:nvSpPr>
        <p:spPr>
          <a:xfrm>
            <a:off x="4447439" y="25021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CBA066E-3C15-C278-29C2-538DAA478D1C}"/>
              </a:ext>
            </a:extLst>
          </p:cNvPr>
          <p:cNvSpPr txBox="1"/>
          <p:nvPr/>
        </p:nvSpPr>
        <p:spPr>
          <a:xfrm>
            <a:off x="6480455" y="25021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38F5A6B-CD5E-DF72-98E6-F0503DF8FD12}"/>
              </a:ext>
            </a:extLst>
          </p:cNvPr>
          <p:cNvSpPr txBox="1"/>
          <p:nvPr/>
        </p:nvSpPr>
        <p:spPr>
          <a:xfrm>
            <a:off x="8513471" y="25021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C88E396-8F61-B76F-DCB4-C34FE49D155A}"/>
              </a:ext>
            </a:extLst>
          </p:cNvPr>
          <p:cNvSpPr txBox="1"/>
          <p:nvPr/>
        </p:nvSpPr>
        <p:spPr>
          <a:xfrm>
            <a:off x="9715500" y="318888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B817952-21B8-0F23-F61F-4E05C40F1103}"/>
              </a:ext>
            </a:extLst>
          </p:cNvPr>
          <p:cNvSpPr txBox="1"/>
          <p:nvPr/>
        </p:nvSpPr>
        <p:spPr>
          <a:xfrm>
            <a:off x="1358164" y="4773168"/>
            <a:ext cx="947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How many comparisons will the algorithm perform?</a:t>
            </a:r>
          </a:p>
        </p:txBody>
      </p:sp>
    </p:spTree>
    <p:extLst>
      <p:ext uri="{BB962C8B-B14F-4D97-AF65-F5344CB8AC3E}">
        <p14:creationId xmlns:p14="http://schemas.microsoft.com/office/powerpoint/2010/main" val="148751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/>
      <p:bldP spid="13" grpId="0" animBg="1"/>
      <p:bldP spid="14" grpId="0"/>
      <p:bldP spid="20" grpId="0" animBg="1"/>
      <p:bldP spid="21" grpId="0"/>
      <p:bldP spid="36" grpId="0" animBg="1"/>
      <p:bldP spid="38" grpId="0"/>
      <p:bldP spid="39" grpId="0"/>
      <p:bldP spid="40" grpId="0"/>
      <p:bldP spid="41" grpId="0"/>
      <p:bldP spid="42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BF625-F87C-1F27-2750-B53FBD13F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BF2F-92FB-CA67-A77D-1E8E7242A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Best Case Analysis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12AD94DF-988A-1899-07C5-8788CDAC081E}"/>
              </a:ext>
            </a:extLst>
          </p:cNvPr>
          <p:cNvSpPr/>
          <p:nvPr/>
        </p:nvSpPr>
        <p:spPr>
          <a:xfrm>
            <a:off x="871728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8B1BA2-0288-DA58-7D06-2E0D77B89469}"/>
                  </a:ext>
                </a:extLst>
              </p:cNvPr>
              <p:cNvSpPr txBox="1"/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8B1BA2-0288-DA58-7D06-2E0D77B89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FF390955-DCDF-C6F5-C152-58E1C6463877}"/>
              </a:ext>
            </a:extLst>
          </p:cNvPr>
          <p:cNvSpPr/>
          <p:nvPr/>
        </p:nvSpPr>
        <p:spPr>
          <a:xfrm>
            <a:off x="2904744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3A2E6DB-6866-D542-4DB5-C6EB19B861DD}"/>
                  </a:ext>
                </a:extLst>
              </p:cNvPr>
              <p:cNvSpPr txBox="1"/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3A2E6DB-6866-D542-4DB5-C6EB19B861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owchart: Decision 10">
            <a:extLst>
              <a:ext uri="{FF2B5EF4-FFF2-40B4-BE49-F238E27FC236}">
                <a16:creationId xmlns:a16="http://schemas.microsoft.com/office/drawing/2014/main" id="{E41C1FF7-B5CD-DB3A-183F-C8738C24925A}"/>
              </a:ext>
            </a:extLst>
          </p:cNvPr>
          <p:cNvSpPr/>
          <p:nvPr/>
        </p:nvSpPr>
        <p:spPr>
          <a:xfrm>
            <a:off x="4937760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61AF445-BD95-A6B2-A47C-E45A0FA47007}"/>
                  </a:ext>
                </a:extLst>
              </p:cNvPr>
              <p:cNvSpPr txBox="1"/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61AF445-BD95-A6B2-A47C-E45A0FA47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lowchart: Decision 19">
            <a:extLst>
              <a:ext uri="{FF2B5EF4-FFF2-40B4-BE49-F238E27FC236}">
                <a16:creationId xmlns:a16="http://schemas.microsoft.com/office/drawing/2014/main" id="{D3A888F5-49DA-D7A7-301E-0D9718ADD2F8}"/>
              </a:ext>
            </a:extLst>
          </p:cNvPr>
          <p:cNvSpPr/>
          <p:nvPr/>
        </p:nvSpPr>
        <p:spPr>
          <a:xfrm>
            <a:off x="9003792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CA9F27B-BAF3-0AA9-C655-5C715619961E}"/>
                  </a:ext>
                </a:extLst>
              </p:cNvPr>
              <p:cNvSpPr txBox="1"/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CA9F27B-BAF3-0AA9-C655-5C71561996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7852FD0-C35A-141E-38E7-1909EEC2BDF6}"/>
              </a:ext>
            </a:extLst>
          </p:cNvPr>
          <p:cNvCxnSpPr>
            <a:cxnSpLocks/>
            <a:stCxn id="6" idx="2"/>
            <a:endCxn id="36" idx="0"/>
          </p:cNvCxnSpPr>
          <p:nvPr/>
        </p:nvCxnSpPr>
        <p:spPr>
          <a:xfrm>
            <a:off x="1618488" y="3246943"/>
            <a:ext cx="2" cy="3896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9765C2A-B8CE-11AA-73E1-8CBACE2B8BCE}"/>
              </a:ext>
            </a:extLst>
          </p:cNvPr>
          <p:cNvSpPr/>
          <p:nvPr/>
        </p:nvSpPr>
        <p:spPr>
          <a:xfrm>
            <a:off x="871732" y="3636574"/>
            <a:ext cx="1493516" cy="466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AD3E2EA-5839-339C-C765-44B942F85D19}"/>
              </a:ext>
            </a:extLst>
          </p:cNvPr>
          <p:cNvSpPr txBox="1"/>
          <p:nvPr/>
        </p:nvSpPr>
        <p:spPr>
          <a:xfrm>
            <a:off x="1608333" y="319349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6B11363-103F-04A4-7CB5-1B69C0A87CAA}"/>
                  </a:ext>
                </a:extLst>
              </p:cNvPr>
              <p:cNvSpPr txBox="1"/>
              <p:nvPr/>
            </p:nvSpPr>
            <p:spPr>
              <a:xfrm>
                <a:off x="1812806" y="4463294"/>
                <a:ext cx="8566384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Best case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in the first position of the array</a:t>
                </a:r>
              </a:p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search algorithm does a single comparison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6B11363-103F-04A4-7CB5-1B69C0A87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2806" y="4463294"/>
                <a:ext cx="8566384" cy="1077218"/>
              </a:xfrm>
              <a:prstGeom prst="rect">
                <a:avLst/>
              </a:prstGeom>
              <a:blipFill>
                <a:blip r:embed="rId7"/>
                <a:stretch>
                  <a:fillRect l="-1280" t="-7345" r="-1280" b="-17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82E1C1F-B371-A4E3-CEAD-A539B6CC925A}"/>
                  </a:ext>
                </a:extLst>
              </p:cNvPr>
              <p:cNvSpPr txBox="1"/>
              <p:nvPr/>
            </p:nvSpPr>
            <p:spPr>
              <a:xfrm>
                <a:off x="5366791" y="5588662"/>
                <a:ext cx="145841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82E1C1F-B371-A4E3-CEAD-A539B6CC9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791" y="5588662"/>
                <a:ext cx="145841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7245BA5-750B-F6D8-9332-4DA85E6F0824}"/>
                  </a:ext>
                </a:extLst>
              </p:cNvPr>
              <p:cNvSpPr txBox="1"/>
              <p:nvPr/>
            </p:nvSpPr>
            <p:spPr>
              <a:xfrm>
                <a:off x="5042183" y="6145147"/>
                <a:ext cx="209082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is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7245BA5-750B-F6D8-9332-4DA85E6F08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183" y="6145147"/>
                <a:ext cx="2090829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BF69D26-E608-B1AD-A910-5FF6D306B825}"/>
              </a:ext>
            </a:extLst>
          </p:cNvPr>
          <p:cNvCxnSpPr>
            <a:endCxn id="7" idx="3"/>
          </p:cNvCxnSpPr>
          <p:nvPr/>
        </p:nvCxnSpPr>
        <p:spPr>
          <a:xfrm flipH="1">
            <a:off x="7133012" y="6019549"/>
            <a:ext cx="648532" cy="3410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504D64D-BA3B-8018-5EAC-DC2A904906E3}"/>
              </a:ext>
            </a:extLst>
          </p:cNvPr>
          <p:cNvSpPr txBox="1"/>
          <p:nvPr/>
        </p:nvSpPr>
        <p:spPr>
          <a:xfrm>
            <a:off x="7465677" y="5588662"/>
            <a:ext cx="31821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Algorithm takes constant time in the best case</a:t>
            </a:r>
          </a:p>
        </p:txBody>
      </p:sp>
      <p:sp>
        <p:nvSpPr>
          <p:cNvPr id="28" name="Flowchart: Decision 27">
            <a:extLst>
              <a:ext uri="{FF2B5EF4-FFF2-40B4-BE49-F238E27FC236}">
                <a16:creationId xmlns:a16="http://schemas.microsoft.com/office/drawing/2014/main" id="{B828E1D1-0343-9032-0485-31338CC9217D}"/>
              </a:ext>
            </a:extLst>
          </p:cNvPr>
          <p:cNvSpPr/>
          <p:nvPr/>
        </p:nvSpPr>
        <p:spPr>
          <a:xfrm>
            <a:off x="6972806" y="2367903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6F3106E-4D20-9F1C-B481-4CA9A415404D}"/>
              </a:ext>
            </a:extLst>
          </p:cNvPr>
          <p:cNvSpPr/>
          <p:nvPr/>
        </p:nvSpPr>
        <p:spPr>
          <a:xfrm>
            <a:off x="7343711" y="2316255"/>
            <a:ext cx="851957" cy="1034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83E4225-409C-2D79-0499-DECD5B587987}"/>
                  </a:ext>
                </a:extLst>
              </p:cNvPr>
              <p:cNvSpPr txBox="1"/>
              <p:nvPr/>
            </p:nvSpPr>
            <p:spPr>
              <a:xfrm>
                <a:off x="7392886" y="2084832"/>
                <a:ext cx="649300" cy="10156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6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66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83E4225-409C-2D79-0499-DECD5B587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886" y="2084832"/>
                <a:ext cx="649300" cy="101566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541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2" grpId="0"/>
      <p:bldP spid="44" grpId="0"/>
      <p:bldP spid="5" grpId="0"/>
      <p:bldP spid="7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E4E8F-3A2F-E4B7-906B-660AD7A61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E13B4-21D2-80EF-EDD1-64E33862C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Worst Case Analysis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B519BA2E-850F-5099-F7D8-F389DC76B0A7}"/>
              </a:ext>
            </a:extLst>
          </p:cNvPr>
          <p:cNvSpPr/>
          <p:nvPr/>
        </p:nvSpPr>
        <p:spPr>
          <a:xfrm>
            <a:off x="871728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A9F328-BC0B-1F0F-A7F7-FBBF8112A1EA}"/>
                  </a:ext>
                </a:extLst>
              </p:cNvPr>
              <p:cNvSpPr txBox="1"/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A9F328-BC0B-1F0F-A7F7-FBBF8112A1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3EDFE923-8C07-DFCD-106A-0624E5062845}"/>
              </a:ext>
            </a:extLst>
          </p:cNvPr>
          <p:cNvSpPr/>
          <p:nvPr/>
        </p:nvSpPr>
        <p:spPr>
          <a:xfrm>
            <a:off x="2904744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610411-473B-F9F8-109F-20059A2FE34D}"/>
                  </a:ext>
                </a:extLst>
              </p:cNvPr>
              <p:cNvSpPr txBox="1"/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610411-473B-F9F8-109F-20059A2FE3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owchart: Decision 10">
            <a:extLst>
              <a:ext uri="{FF2B5EF4-FFF2-40B4-BE49-F238E27FC236}">
                <a16:creationId xmlns:a16="http://schemas.microsoft.com/office/drawing/2014/main" id="{EA0776C0-3112-F77B-3581-BF752FE93927}"/>
              </a:ext>
            </a:extLst>
          </p:cNvPr>
          <p:cNvSpPr/>
          <p:nvPr/>
        </p:nvSpPr>
        <p:spPr>
          <a:xfrm>
            <a:off x="4937760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5B71F37-0520-8A0D-513F-3DE55CA6443F}"/>
                  </a:ext>
                </a:extLst>
              </p:cNvPr>
              <p:cNvSpPr txBox="1"/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5B71F37-0520-8A0D-513F-3DE55CA64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lowchart: Decision 19">
            <a:extLst>
              <a:ext uri="{FF2B5EF4-FFF2-40B4-BE49-F238E27FC236}">
                <a16:creationId xmlns:a16="http://schemas.microsoft.com/office/drawing/2014/main" id="{A273A381-9A56-ABA3-2286-6512FD5F48E8}"/>
              </a:ext>
            </a:extLst>
          </p:cNvPr>
          <p:cNvSpPr/>
          <p:nvPr/>
        </p:nvSpPr>
        <p:spPr>
          <a:xfrm>
            <a:off x="9003792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480E893-B240-ED06-C104-9044A6D3CE10}"/>
                  </a:ext>
                </a:extLst>
              </p:cNvPr>
              <p:cNvSpPr txBox="1"/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480E893-B240-ED06-C104-9044A6D3CE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485C52-C80F-1D11-45AA-15AE46CEFF9F}"/>
              </a:ext>
            </a:extLst>
          </p:cNvPr>
          <p:cNvCxnSpPr>
            <a:cxnSpLocks/>
            <a:endCxn id="36" idx="0"/>
          </p:cNvCxnSpPr>
          <p:nvPr/>
        </p:nvCxnSpPr>
        <p:spPr>
          <a:xfrm>
            <a:off x="9750550" y="3217811"/>
            <a:ext cx="0" cy="4099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7D511EB-06AD-9BF4-3A2E-D0C41D283A78}"/>
              </a:ext>
            </a:extLst>
          </p:cNvPr>
          <p:cNvSpPr/>
          <p:nvPr/>
        </p:nvSpPr>
        <p:spPr>
          <a:xfrm>
            <a:off x="9003792" y="3627752"/>
            <a:ext cx="1493516" cy="466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C9A3CD5-C442-6A02-3101-5C020391E9CB}"/>
              </a:ext>
            </a:extLst>
          </p:cNvPr>
          <p:cNvSpPr txBox="1"/>
          <p:nvPr/>
        </p:nvSpPr>
        <p:spPr>
          <a:xfrm>
            <a:off x="9740393" y="318466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C7E7CEB4-FC2B-C10B-4928-285D11B1F7CD}"/>
                  </a:ext>
                </a:extLst>
              </p:cNvPr>
              <p:cNvSpPr txBox="1"/>
              <p:nvPr/>
            </p:nvSpPr>
            <p:spPr>
              <a:xfrm>
                <a:off x="1671163" y="4407454"/>
                <a:ext cx="8849667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Worst case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not in the list or is in position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search must compare against all n elements.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C7E7CEB4-FC2B-C10B-4928-285D11B1F7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163" y="4407454"/>
                <a:ext cx="8849667" cy="1077218"/>
              </a:xfrm>
              <a:prstGeom prst="rect">
                <a:avLst/>
              </a:prstGeom>
              <a:blipFill>
                <a:blip r:embed="rId7"/>
                <a:stretch>
                  <a:fillRect l="-1240" t="-7345" b="-17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9808F7B-537E-C23B-31A1-A34DDBD1F564}"/>
                  </a:ext>
                </a:extLst>
              </p:cNvPr>
              <p:cNvSpPr txBox="1"/>
              <p:nvPr/>
            </p:nvSpPr>
            <p:spPr>
              <a:xfrm>
                <a:off x="5366791" y="5588662"/>
                <a:ext cx="147258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9808F7B-537E-C23B-31A1-A34DDBD1F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791" y="5588662"/>
                <a:ext cx="147258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FF986E-17AA-4C9B-31E7-5FD9870A4DF3}"/>
                  </a:ext>
                </a:extLst>
              </p:cNvPr>
              <p:cNvSpPr txBox="1"/>
              <p:nvPr/>
            </p:nvSpPr>
            <p:spPr>
              <a:xfrm>
                <a:off x="5043496" y="6123539"/>
                <a:ext cx="210499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is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FF986E-17AA-4C9B-31E7-5FD9870A4D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3496" y="6123539"/>
                <a:ext cx="2104999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830C36B-7FE4-993E-5AF0-86BD8CBBF1C1}"/>
              </a:ext>
            </a:extLst>
          </p:cNvPr>
          <p:cNvCxnSpPr>
            <a:cxnSpLocks/>
          </p:cNvCxnSpPr>
          <p:nvPr/>
        </p:nvCxnSpPr>
        <p:spPr>
          <a:xfrm flipH="1">
            <a:off x="7148495" y="6019549"/>
            <a:ext cx="634362" cy="3410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CC86C13-5427-659F-1E0A-5930E657C100}"/>
              </a:ext>
            </a:extLst>
          </p:cNvPr>
          <p:cNvSpPr txBox="1"/>
          <p:nvPr/>
        </p:nvSpPr>
        <p:spPr>
          <a:xfrm>
            <a:off x="7717536" y="5618517"/>
            <a:ext cx="2779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Algorithm takes linear time in the worst case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701CE3D-A48C-3081-5ECA-749CEB6CD5B4}"/>
              </a:ext>
            </a:extLst>
          </p:cNvPr>
          <p:cNvCxnSpPr>
            <a:cxnSpLocks/>
            <a:stCxn id="6" idx="3"/>
            <a:endCxn id="9" idx="1"/>
          </p:cNvCxnSpPr>
          <p:nvPr/>
        </p:nvCxnSpPr>
        <p:spPr>
          <a:xfrm>
            <a:off x="2365248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9021109-47E8-13A6-A25A-37968F3FCABE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4398264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1AF99A7-B8AF-A1E4-FB9B-3AED01D4D1C1}"/>
              </a:ext>
            </a:extLst>
          </p:cNvPr>
          <p:cNvCxnSpPr>
            <a:cxnSpLocks/>
          </p:cNvCxnSpPr>
          <p:nvPr/>
        </p:nvCxnSpPr>
        <p:spPr>
          <a:xfrm>
            <a:off x="6431280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35644B1-2699-F5D2-F0A9-F1435D20A21A}"/>
              </a:ext>
            </a:extLst>
          </p:cNvPr>
          <p:cNvCxnSpPr>
            <a:cxnSpLocks/>
          </p:cNvCxnSpPr>
          <p:nvPr/>
        </p:nvCxnSpPr>
        <p:spPr>
          <a:xfrm>
            <a:off x="8464296" y="2803048"/>
            <a:ext cx="53949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C2F3EA5-091D-C5D8-1EA5-80F759CBEA37}"/>
              </a:ext>
            </a:extLst>
          </p:cNvPr>
          <p:cNvSpPr txBox="1"/>
          <p:nvPr/>
        </p:nvSpPr>
        <p:spPr>
          <a:xfrm>
            <a:off x="2414423" y="25021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CAC176-3EF1-DD94-DAF6-2F394CED1163}"/>
              </a:ext>
            </a:extLst>
          </p:cNvPr>
          <p:cNvSpPr txBox="1"/>
          <p:nvPr/>
        </p:nvSpPr>
        <p:spPr>
          <a:xfrm>
            <a:off x="4447439" y="25021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A2E1323-2E16-2F2B-F12B-1717BC68B1ED}"/>
              </a:ext>
            </a:extLst>
          </p:cNvPr>
          <p:cNvSpPr txBox="1"/>
          <p:nvPr/>
        </p:nvSpPr>
        <p:spPr>
          <a:xfrm>
            <a:off x="6480455" y="249788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7C222E2-3746-8731-536F-474C9BC1B144}"/>
              </a:ext>
            </a:extLst>
          </p:cNvPr>
          <p:cNvSpPr txBox="1"/>
          <p:nvPr/>
        </p:nvSpPr>
        <p:spPr>
          <a:xfrm>
            <a:off x="8513471" y="249788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2" name="Flowchart: Decision 31">
            <a:extLst>
              <a:ext uri="{FF2B5EF4-FFF2-40B4-BE49-F238E27FC236}">
                <a16:creationId xmlns:a16="http://schemas.microsoft.com/office/drawing/2014/main" id="{2EC3EFF9-0A43-F477-5810-1FB7EEAAFE22}"/>
              </a:ext>
            </a:extLst>
          </p:cNvPr>
          <p:cNvSpPr/>
          <p:nvPr/>
        </p:nvSpPr>
        <p:spPr>
          <a:xfrm>
            <a:off x="6972806" y="2367903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12A0AF5-1939-4B13-B49B-0B416ED9CB42}"/>
              </a:ext>
            </a:extLst>
          </p:cNvPr>
          <p:cNvSpPr/>
          <p:nvPr/>
        </p:nvSpPr>
        <p:spPr>
          <a:xfrm>
            <a:off x="7343711" y="2316255"/>
            <a:ext cx="851957" cy="1034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C6AA7D7-EB3C-760F-1E2F-48443D6E3B7A}"/>
                  </a:ext>
                </a:extLst>
              </p:cNvPr>
              <p:cNvSpPr txBox="1"/>
              <p:nvPr/>
            </p:nvSpPr>
            <p:spPr>
              <a:xfrm>
                <a:off x="7392886" y="2084832"/>
                <a:ext cx="649300" cy="10156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6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66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C6AA7D7-EB3C-760F-1E2F-48443D6E3B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886" y="2084832"/>
                <a:ext cx="649300" cy="101566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721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2" grpId="0"/>
      <p:bldP spid="44" grpId="0"/>
      <p:bldP spid="5" grpId="0"/>
      <p:bldP spid="7" grpId="0"/>
      <p:bldP spid="19" grpId="0"/>
      <p:bldP spid="28" grpId="0"/>
      <p:bldP spid="29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06C39-EBEA-FAFB-66D2-A816E2508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1CE8D-50B5-473C-BB0C-1798FD30A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Average Case Analysis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5DC3F48B-3C6D-1EA5-FE08-60A2CF54B6B3}"/>
              </a:ext>
            </a:extLst>
          </p:cNvPr>
          <p:cNvSpPr/>
          <p:nvPr/>
        </p:nvSpPr>
        <p:spPr>
          <a:xfrm>
            <a:off x="871728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7DB7B4-7751-C660-1DC4-5918FA214F81}"/>
                  </a:ext>
                </a:extLst>
              </p:cNvPr>
              <p:cNvSpPr txBox="1"/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7DB7B4-7751-C660-1DC4-5918FA214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24" y="2615184"/>
                <a:ext cx="11612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80EB2E1C-A453-9308-56BD-51167B550A25}"/>
              </a:ext>
            </a:extLst>
          </p:cNvPr>
          <p:cNvSpPr/>
          <p:nvPr/>
        </p:nvSpPr>
        <p:spPr>
          <a:xfrm>
            <a:off x="2904744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A0F9F21-2C4B-2D27-A883-2CAF2A300EF8}"/>
                  </a:ext>
                </a:extLst>
              </p:cNvPr>
              <p:cNvSpPr txBox="1"/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A0F9F21-2C4B-2D27-A883-2CAF2A300E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240" y="2615184"/>
                <a:ext cx="116128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owchart: Decision 10">
            <a:extLst>
              <a:ext uri="{FF2B5EF4-FFF2-40B4-BE49-F238E27FC236}">
                <a16:creationId xmlns:a16="http://schemas.microsoft.com/office/drawing/2014/main" id="{86B3D0CF-CB54-4D1D-102D-FED6F626406C}"/>
              </a:ext>
            </a:extLst>
          </p:cNvPr>
          <p:cNvSpPr/>
          <p:nvPr/>
        </p:nvSpPr>
        <p:spPr>
          <a:xfrm>
            <a:off x="4937760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DBD1867-6D4B-212D-89DE-AE95D5DD824B}"/>
                  </a:ext>
                </a:extLst>
              </p:cNvPr>
              <p:cNvSpPr txBox="1"/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DBD1867-6D4B-212D-89DE-AE95D5DD8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256" y="2615184"/>
                <a:ext cx="116128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lowchart: Decision 19">
            <a:extLst>
              <a:ext uri="{FF2B5EF4-FFF2-40B4-BE49-F238E27FC236}">
                <a16:creationId xmlns:a16="http://schemas.microsoft.com/office/drawing/2014/main" id="{BA0815EC-CBC0-F387-D95A-6B23B4E23726}"/>
              </a:ext>
            </a:extLst>
          </p:cNvPr>
          <p:cNvSpPr/>
          <p:nvPr/>
        </p:nvSpPr>
        <p:spPr>
          <a:xfrm>
            <a:off x="9003792" y="2359152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FE41989-9E33-ABFC-BF20-7D66D8C8E544}"/>
                  </a:ext>
                </a:extLst>
              </p:cNvPr>
              <p:cNvSpPr txBox="1"/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FE41989-9E33-ABFC-BF20-7D66D8C8E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2288" y="2615184"/>
                <a:ext cx="116128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7F03AA8-1B85-3FE1-D511-806A78A22F69}"/>
                  </a:ext>
                </a:extLst>
              </p:cNvPr>
              <p:cNvSpPr txBox="1"/>
              <p:nvPr/>
            </p:nvSpPr>
            <p:spPr>
              <a:xfrm>
                <a:off x="1010120" y="3777710"/>
                <a:ext cx="10171759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Average Case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equally as likely to be any position.</a:t>
                </a:r>
              </a:p>
              <a:p>
                <a:pPr algn="ctr"/>
                <a:r>
                  <a:rPr lang="en-US" sz="3200" b="0" dirty="0"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in position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it takes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comparisons.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7F03AA8-1B85-3FE1-D511-806A78A22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120" y="3777710"/>
                <a:ext cx="10171759" cy="1077218"/>
              </a:xfrm>
              <a:prstGeom prst="rect">
                <a:avLst/>
              </a:prstGeom>
              <a:blipFill>
                <a:blip r:embed="rId7"/>
                <a:stretch>
                  <a:fillRect l="-1139" t="-7386" r="-1079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Flowchart: Decision 31">
            <a:extLst>
              <a:ext uri="{FF2B5EF4-FFF2-40B4-BE49-F238E27FC236}">
                <a16:creationId xmlns:a16="http://schemas.microsoft.com/office/drawing/2014/main" id="{FA315F60-717E-614E-E0BA-3FB3A4C63E7C}"/>
              </a:ext>
            </a:extLst>
          </p:cNvPr>
          <p:cNvSpPr/>
          <p:nvPr/>
        </p:nvSpPr>
        <p:spPr>
          <a:xfrm>
            <a:off x="6972806" y="2367903"/>
            <a:ext cx="1493520" cy="887791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BC4FD25-BD89-B844-EC8C-EAD96C45DC92}"/>
              </a:ext>
            </a:extLst>
          </p:cNvPr>
          <p:cNvSpPr/>
          <p:nvPr/>
        </p:nvSpPr>
        <p:spPr>
          <a:xfrm>
            <a:off x="7343711" y="2316255"/>
            <a:ext cx="851957" cy="1034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28C5FD3-0E11-5302-95F4-991E162BEB42}"/>
                  </a:ext>
                </a:extLst>
              </p:cNvPr>
              <p:cNvSpPr txBox="1"/>
              <p:nvPr/>
            </p:nvSpPr>
            <p:spPr>
              <a:xfrm>
                <a:off x="7392886" y="2084832"/>
                <a:ext cx="649300" cy="10156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6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66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28C5FD3-0E11-5302-95F4-991E162BEB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886" y="2084832"/>
                <a:ext cx="649300" cy="10156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776C9BF-D3B2-747F-241E-C2E5D9EE1CF7}"/>
                  </a:ext>
                </a:extLst>
              </p:cNvPr>
              <p:cNvSpPr txBox="1"/>
              <p:nvPr/>
            </p:nvSpPr>
            <p:spPr>
              <a:xfrm>
                <a:off x="3797196" y="4976750"/>
                <a:ext cx="4597605" cy="7319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+2)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776C9BF-D3B2-747F-241E-C2E5D9EE1C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196" y="4976750"/>
                <a:ext cx="4597605" cy="7319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2405204-CE7F-860A-9E08-D4E0FB3AF399}"/>
                  </a:ext>
                </a:extLst>
              </p:cNvPr>
              <p:cNvSpPr txBox="1"/>
              <p:nvPr/>
            </p:nvSpPr>
            <p:spPr>
              <a:xfrm>
                <a:off x="5122045" y="6110959"/>
                <a:ext cx="194790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is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2405204-CE7F-860A-9E08-D4E0FB3AF3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045" y="6110959"/>
                <a:ext cx="1947906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7DB5145-0E84-23A0-E7E8-AF118C644827}"/>
              </a:ext>
            </a:extLst>
          </p:cNvPr>
          <p:cNvCxnSpPr>
            <a:cxnSpLocks/>
          </p:cNvCxnSpPr>
          <p:nvPr/>
        </p:nvCxnSpPr>
        <p:spPr>
          <a:xfrm flipH="1">
            <a:off x="7069951" y="6110959"/>
            <a:ext cx="647585" cy="2154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0CACC6D-AB5C-19DF-5CC8-0B35B561573B}"/>
              </a:ext>
            </a:extLst>
          </p:cNvPr>
          <p:cNvSpPr txBox="1"/>
          <p:nvPr/>
        </p:nvSpPr>
        <p:spPr>
          <a:xfrm>
            <a:off x="7516718" y="5784989"/>
            <a:ext cx="3002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Algorithm takes linear time in the average case</a:t>
            </a:r>
          </a:p>
        </p:txBody>
      </p:sp>
    </p:spTree>
    <p:extLst>
      <p:ext uri="{BB962C8B-B14F-4D97-AF65-F5344CB8AC3E}">
        <p14:creationId xmlns:p14="http://schemas.microsoft.com/office/powerpoint/2010/main" val="39123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3" grpId="0"/>
      <p:bldP spid="4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5EA6A-DE2C-FE43-18B4-AB61902C2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C0568-2698-35C4-856D-2FF7E0E23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Execution Time of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4B8C801-CD5D-1028-28E6-BE2A48BD25B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499832"/>
                  </p:ext>
                </p:extLst>
              </p:nvPr>
            </p:nvGraphicFramePr>
            <p:xfrm>
              <a:off x="1104392" y="2437892"/>
              <a:ext cx="9983215" cy="2592960"/>
            </p:xfrm>
            <a:graphic>
              <a:graphicData uri="http://schemas.openxmlformats.org/drawingml/2006/table">
                <a:tbl>
                  <a:tblPr firstRow="1" bandRow="1">
                    <a:tableStyleId>{9D7B26C5-4107-4FEC-AEDC-1716B250A1EF}</a:tableStyleId>
                  </a:tblPr>
                  <a:tblGrid>
                    <a:gridCol w="1996643">
                      <a:extLst>
                        <a:ext uri="{9D8B030D-6E8A-4147-A177-3AD203B41FA5}">
                          <a16:colId xmlns:a16="http://schemas.microsoft.com/office/drawing/2014/main" val="3002758895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1213236128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4086825429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3262900945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63360891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𝟎𝟎𝟎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𝟏𝟎𝟎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𝟎𝟎𝟎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𝟎𝟎𝟎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𝟎𝟎𝟎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115339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0" smtClean="0">
                                            <a:latin typeface="Cambria Math" panose="02040503050406030204" pitchFamily="18" charset="0"/>
                                          </a:rPr>
                                          <m:t>𝐥𝐨𝐠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3.3×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1.7×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2.3×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669585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0.0001</m:t>
                              </m:r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0.01</m:t>
                              </m:r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58927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func>
                                  <m:func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0" smtClean="0">
                                            <a:latin typeface="Cambria Math" panose="02040503050406030204" pitchFamily="18" charset="0"/>
                                          </a:rPr>
                                          <m:t>𝐥𝐨𝐠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3.3×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0.0017</m:t>
                              </m:r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0.23</m:t>
                              </m:r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545394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0.001</m:t>
                              </m:r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27.8</m:t>
                              </m:r>
                            </m:oMath>
                          </a14:m>
                          <a:r>
                            <a:rPr lang="en-US" dirty="0"/>
                            <a:t> hr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01439931"/>
                      </a:ext>
                    </a:extLst>
                  </a:tr>
                  <a:tr h="18542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11.6</m:t>
                              </m:r>
                            </m:oMath>
                          </a14:m>
                          <a:r>
                            <a:rPr lang="en-US" dirty="0"/>
                            <a:t> days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31,688</m:t>
                              </m:r>
                            </m:oMath>
                          </a14:m>
                          <a:r>
                            <a:rPr lang="en-US" dirty="0"/>
                            <a:t> yr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66286289"/>
                      </a:ext>
                    </a:extLst>
                  </a:tr>
                  <a:tr h="18542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sec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3.4×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284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yr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3.1×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30086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yr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2.9×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3010283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yr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318914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4B8C801-CD5D-1028-28E6-BE2A48BD25B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499832"/>
                  </p:ext>
                </p:extLst>
              </p:nvPr>
            </p:nvGraphicFramePr>
            <p:xfrm>
              <a:off x="1104392" y="2437892"/>
              <a:ext cx="9983215" cy="2592960"/>
            </p:xfrm>
            <a:graphic>
              <a:graphicData uri="http://schemas.openxmlformats.org/drawingml/2006/table">
                <a:tbl>
                  <a:tblPr firstRow="1" bandRow="1">
                    <a:tableStyleId>{9D7B26C5-4107-4FEC-AEDC-1716B250A1EF}</a:tableStyleId>
                  </a:tblPr>
                  <a:tblGrid>
                    <a:gridCol w="1996643">
                      <a:extLst>
                        <a:ext uri="{9D8B030D-6E8A-4147-A177-3AD203B41FA5}">
                          <a16:colId xmlns:a16="http://schemas.microsoft.com/office/drawing/2014/main" val="3002758895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1213236128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4086825429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3262900945"/>
                        </a:ext>
                      </a:extLst>
                    </a:gridCol>
                    <a:gridCol w="1996643">
                      <a:extLst>
                        <a:ext uri="{9D8B030D-6E8A-4147-A177-3AD203B41FA5}">
                          <a16:colId xmlns:a16="http://schemas.microsoft.com/office/drawing/2014/main" val="63360891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639" r="-399695" b="-6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6" t="-1639" r="-300917" b="-6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9695" t="-1639" r="-200000" b="-6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612" t="-1639" r="-100612" b="-6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390" t="-1639" r="-305" b="-6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115339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1639" r="-399695" b="-5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6" t="-101639" r="-300917" b="-5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9695" t="-101639" r="-200000" b="-5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612" t="-101639" r="-100612" b="-5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390" t="-101639" r="-305" b="-5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69585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01639" r="-399695" b="-4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6" t="-201639" r="-300917" b="-4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9695" t="-201639" r="-200000" b="-4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612" t="-201639" r="-100612" b="-4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390" t="-201639" r="-305" b="-4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58927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301639" r="-399695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6" t="-301639" r="-300917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9695" t="-301639" r="-200000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612" t="-301639" r="-100612" b="-3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390" t="-301639" r="-305" b="-3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54539428"/>
                      </a:ext>
                    </a:extLst>
                  </a:tr>
                  <a:tr h="371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395161" r="-399695" b="-2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6" t="-395161" r="-300917" b="-2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9695" t="-395161" r="-200000" b="-2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612" t="-395161" r="-100612" b="-2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390" t="-395161" r="-305" b="-2209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01439931"/>
                      </a:ext>
                    </a:extLst>
                  </a:tr>
                  <a:tr h="371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503279" r="-399695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6" t="-503279" r="-300917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9695" t="-503279" r="-200000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612" t="-503279" r="-100612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390" t="-503279" r="-305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628628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613333" r="-399695" b="-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6" t="-613333" r="-300917" b="-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9695" t="-613333" r="-200000" b="-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612" t="-613333" r="-100612" b="-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390" t="-613333" r="-305" b="-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3189141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31D5276-3E35-2563-4B88-BD4ADC24DDAF}"/>
                  </a:ext>
                </a:extLst>
              </p:cNvPr>
              <p:cNvSpPr txBox="1"/>
              <p:nvPr/>
            </p:nvSpPr>
            <p:spPr>
              <a:xfrm>
                <a:off x="3026344" y="5030852"/>
                <a:ext cx="61393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Time to execute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operations if each operation takes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ns.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31D5276-3E35-2563-4B88-BD4ADC24DD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6344" y="5030852"/>
                <a:ext cx="6139309" cy="369332"/>
              </a:xfrm>
              <a:prstGeom prst="rect">
                <a:avLst/>
              </a:prstGeom>
              <a:blipFill>
                <a:blip r:embed="rId4"/>
                <a:stretch>
                  <a:fillRect l="-794" t="-655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0488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97BA-385E-55A5-ECA7-9634CE9EC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CA6C4-C053-9F12-EF85-C8C542BE8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Runtime Analysis of Loops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DD4D4F-8C7E-CB20-8238-9DEBB449610B}"/>
              </a:ext>
            </a:extLst>
          </p:cNvPr>
          <p:cNvSpPr txBox="1"/>
          <p:nvPr/>
        </p:nvSpPr>
        <p:spPr>
          <a:xfrm>
            <a:off x="838200" y="2305615"/>
            <a:ext cx="44298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olas" panose="020B0609020204030204" pitchFamily="49" charset="0"/>
              </a:rPr>
              <a:t>def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some_function</a:t>
            </a:r>
            <a:r>
              <a:rPr lang="en-US" sz="2800" dirty="0">
                <a:latin typeface="Consolas" panose="020B0609020204030204" pitchFamily="49" charset="0"/>
              </a:rPr>
              <a:t>(n):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p := 0, x := 2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</a:t>
            </a:r>
            <a:r>
              <a:rPr lang="en-US" sz="2800" b="1" dirty="0">
                <a:latin typeface="Consolas" panose="020B0609020204030204" pitchFamily="49" charset="0"/>
              </a:rPr>
              <a:t>for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r>
              <a:rPr lang="en-US" sz="2800" dirty="0">
                <a:latin typeface="Consolas" panose="020B0609020204030204" pitchFamily="49" charset="0"/>
              </a:rPr>
              <a:t> := 2 to n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p := (p +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r>
              <a:rPr lang="en-US" sz="2800" dirty="0">
                <a:latin typeface="Consolas" panose="020B0609020204030204" pitchFamily="49" charset="0"/>
              </a:rPr>
              <a:t>)*x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</a:t>
            </a:r>
            <a:r>
              <a:rPr lang="en-US" sz="2800" b="1" dirty="0">
                <a:latin typeface="Consolas" panose="020B0609020204030204" pitchFamily="49" charset="0"/>
              </a:rPr>
              <a:t>next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</a:t>
            </a:r>
            <a:endParaRPr lang="en-US" sz="2800" dirty="0"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AA273D-395F-EEC2-AB77-45C96B186A2B}"/>
              </a:ext>
            </a:extLst>
          </p:cNvPr>
          <p:cNvSpPr txBox="1"/>
          <p:nvPr/>
        </p:nvSpPr>
        <p:spPr>
          <a:xfrm>
            <a:off x="7186794" y="1445805"/>
            <a:ext cx="44298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How many additions and multiplications does this function perform?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C9B0A4B-9668-F02D-27E2-5CF56E122DE2}"/>
              </a:ext>
            </a:extLst>
          </p:cNvPr>
          <p:cNvCxnSpPr>
            <a:cxnSpLocks/>
          </p:cNvCxnSpPr>
          <p:nvPr/>
        </p:nvCxnSpPr>
        <p:spPr>
          <a:xfrm flipH="1" flipV="1">
            <a:off x="4553339" y="3944939"/>
            <a:ext cx="942392" cy="4684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3D9F892-F182-8CF4-EEA5-E16E0933C5C8}"/>
              </a:ext>
            </a:extLst>
          </p:cNvPr>
          <p:cNvSpPr txBox="1"/>
          <p:nvPr/>
        </p:nvSpPr>
        <p:spPr>
          <a:xfrm>
            <a:off x="5541941" y="4221272"/>
            <a:ext cx="2308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2 per iteration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106CFB6-7B58-FE7A-7158-28F8173923D3}"/>
              </a:ext>
            </a:extLst>
          </p:cNvPr>
          <p:cNvCxnSpPr>
            <a:cxnSpLocks/>
          </p:cNvCxnSpPr>
          <p:nvPr/>
        </p:nvCxnSpPr>
        <p:spPr>
          <a:xfrm flipH="1" flipV="1">
            <a:off x="4325627" y="3476498"/>
            <a:ext cx="1104789" cy="8779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7C3E5F4-0898-F56C-1301-4D889E90FC80}"/>
                  </a:ext>
                </a:extLst>
              </p:cNvPr>
              <p:cNvSpPr txBox="1"/>
              <p:nvPr/>
            </p:nvSpPr>
            <p:spPr>
              <a:xfrm>
                <a:off x="5355771" y="3087240"/>
                <a:ext cx="296713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Total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−2+1</m:t>
                    </m:r>
                  </m:oMath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 algn="ctr"/>
                <a:r>
                  <a:rPr lang="en-US" sz="2800" dirty="0"/>
                  <a:t>o</a:t>
                </a:r>
                <a:r>
                  <a:rPr lang="en-US" sz="2800" b="0" dirty="0"/>
                  <a:t>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800" dirty="0"/>
                  <a:t> iterations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7C3E5F4-0898-F56C-1301-4D889E90F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771" y="3087240"/>
                <a:ext cx="2967135" cy="954107"/>
              </a:xfrm>
              <a:prstGeom prst="rect">
                <a:avLst/>
              </a:prstGeom>
              <a:blipFill>
                <a:blip r:embed="rId3"/>
                <a:stretch>
                  <a:fillRect l="-3498" t="-6369" r="-3292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0037A1-36BC-4F69-86ED-591CCA5B1346}"/>
                  </a:ext>
                </a:extLst>
              </p:cNvPr>
              <p:cNvSpPr txBox="1"/>
              <p:nvPr/>
            </p:nvSpPr>
            <p:spPr>
              <a:xfrm>
                <a:off x="8837261" y="3564293"/>
                <a:ext cx="2989153" cy="861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US" sz="2800" dirty="0"/>
                  <a:t> additions</a:t>
                </a:r>
              </a:p>
              <a:p>
                <a:pPr algn="ctr"/>
                <a:r>
                  <a:rPr lang="en-US" sz="2800" dirty="0"/>
                  <a:t>and multiplications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0037A1-36BC-4F69-86ED-591CCA5B1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261" y="3564293"/>
                <a:ext cx="2989153" cy="861774"/>
              </a:xfrm>
              <a:prstGeom prst="rect">
                <a:avLst/>
              </a:prstGeom>
              <a:blipFill>
                <a:blip r:embed="rId4"/>
                <a:stretch>
                  <a:fillRect l="-6735" t="-12766" r="-6531" b="-24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3EAB185-16A3-B76E-E37C-BEF173D3D43A}"/>
              </a:ext>
            </a:extLst>
          </p:cNvPr>
          <p:cNvCxnSpPr>
            <a:cxnSpLocks/>
          </p:cNvCxnSpPr>
          <p:nvPr/>
        </p:nvCxnSpPr>
        <p:spPr>
          <a:xfrm>
            <a:off x="8192278" y="3613260"/>
            <a:ext cx="811763" cy="1765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9A575C4-DC1F-47BB-A70C-05E87E19D275}"/>
              </a:ext>
            </a:extLst>
          </p:cNvPr>
          <p:cNvCxnSpPr>
            <a:cxnSpLocks/>
          </p:cNvCxnSpPr>
          <p:nvPr/>
        </p:nvCxnSpPr>
        <p:spPr>
          <a:xfrm flipV="1">
            <a:off x="7823054" y="3862873"/>
            <a:ext cx="1180987" cy="6455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D44A3F-B3F8-6C5F-1824-F0A41BF95F35}"/>
                  </a:ext>
                </a:extLst>
              </p:cNvPr>
              <p:cNvSpPr txBox="1"/>
              <p:nvPr/>
            </p:nvSpPr>
            <p:spPr>
              <a:xfrm>
                <a:off x="5671864" y="5270512"/>
                <a:ext cx="5823450" cy="1031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runtime of </a:t>
                </a:r>
                <a:r>
                  <a:rPr lang="en-US" sz="2800" dirty="0" err="1">
                    <a:latin typeface="Consolas" panose="020B0609020204030204" pitchFamily="49" charset="0"/>
                  </a:rPr>
                  <a:t>some_function</a:t>
                </a:r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  <a:p>
                <a:pPr algn="ctr"/>
                <a:endParaRPr lang="en-US" sz="500" dirty="0"/>
              </a:p>
              <a:p>
                <a:pPr algn="ctr"/>
                <a:r>
                  <a:rPr lang="en-US" sz="2800" dirty="0" err="1">
                    <a:latin typeface="Consolas" panose="020B0609020204030204" pitchFamily="49" charset="0"/>
                  </a:rPr>
                  <a:t>some_function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runs in linear time</a:t>
                </a: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CD44A3F-B3F8-6C5F-1824-F0A41BF95F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864" y="5270512"/>
                <a:ext cx="5823450" cy="1031051"/>
              </a:xfrm>
              <a:prstGeom prst="rect">
                <a:avLst/>
              </a:prstGeom>
              <a:blipFill>
                <a:blip r:embed="rId5"/>
                <a:stretch>
                  <a:fillRect l="-435" t="-7317" r="-435" b="-14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80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4777</TotalTime>
  <Words>711</Words>
  <Application>Microsoft Macintosh PowerPoint</Application>
  <PresentationFormat>Widescreen</PresentationFormat>
  <Paragraphs>164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Cambria Math</vt:lpstr>
      <vt:lpstr>Consolas</vt:lpstr>
      <vt:lpstr>Office Theme</vt:lpstr>
      <vt:lpstr>Algorithmic Analysis I March 11, 2026</vt:lpstr>
      <vt:lpstr>Agenda</vt:lpstr>
      <vt:lpstr>Runtime Analysis</vt:lpstr>
      <vt:lpstr>Sequential Search</vt:lpstr>
      <vt:lpstr>Best Case Analysis</vt:lpstr>
      <vt:lpstr>Worst Case Analysis</vt:lpstr>
      <vt:lpstr>Average Case Analysis</vt:lpstr>
      <vt:lpstr>Execution Time of Operations</vt:lpstr>
      <vt:lpstr>Runtime Analysis of Loops</vt:lpstr>
      <vt:lpstr>Runtime Analysis of Nested Loops</vt:lpstr>
      <vt:lpstr>Runtime Analysis of Nested Loops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57</cp:revision>
  <dcterms:created xsi:type="dcterms:W3CDTF">2026-01-16T17:57:13Z</dcterms:created>
  <dcterms:modified xsi:type="dcterms:W3CDTF">2026-03-13T21:11:59Z</dcterms:modified>
</cp:coreProperties>
</file>