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73" r:id="rId4"/>
    <p:sldId id="281" r:id="rId5"/>
    <p:sldId id="284" r:id="rId6"/>
    <p:sldId id="286" r:id="rId7"/>
    <p:sldId id="285" r:id="rId8"/>
    <p:sldId id="287" r:id="rId9"/>
    <p:sldId id="288" r:id="rId10"/>
    <p:sldId id="289" r:id="rId11"/>
    <p:sldId id="26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A7326B7-5200-4CD9-AB61-57E14B8A6EBE}">
          <p14:sldIdLst>
            <p14:sldId id="256"/>
            <p14:sldId id="257"/>
            <p14:sldId id="273"/>
            <p14:sldId id="281"/>
            <p14:sldId id="284"/>
            <p14:sldId id="286"/>
            <p14:sldId id="285"/>
            <p14:sldId id="287"/>
            <p14:sldId id="288"/>
            <p14:sldId id="289"/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72"/>
    <p:restoredTop sz="94939" autoAdjust="0"/>
  </p:normalViewPr>
  <p:slideViewPr>
    <p:cSldViewPr snapToGrid="0">
      <p:cViewPr varScale="1">
        <p:scale>
          <a:sx n="152" d="100"/>
          <a:sy n="152" d="100"/>
        </p:scale>
        <p:origin x="312" y="17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30911-D214-D045-9349-C37725674895}" type="datetimeFigureOut">
              <a:rPr lang="en-US" smtClean="0"/>
              <a:t>3/11/26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961A4-95F2-894E-ADC5-DD1F6E908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299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70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B5F3E-3B5A-D75A-BD4D-F730B1723D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CBB222-6649-719C-9325-1F36E18AB0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903515-C1F8-453F-0EC6-51AA2C7A1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18CDE-3F47-EDF4-DC0A-3961C0818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C3E81A-FFDE-B721-CD1E-8F4DF700E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940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92E73-0654-0FC4-FA57-790699391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8A1B91-CFDE-D11E-FF7B-93DBE60094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845D3-A54F-0C5E-1122-1EFC709E0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B3C6E3-06AC-2CAD-5190-8EC8B932F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B66BF5-0B99-2F57-4FCF-CCAE7570B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75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F03C9B-F8AB-173A-C3DF-64A7E52181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77A583-EEE8-5F6B-1B72-A14AE29993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A5FB26-E673-C15D-ACE1-BBA948D43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6D78F-8C1D-14A4-FB46-46EAAA548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2E79D3-CE88-9D52-A16B-738A06771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909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0B8D5-26A3-EBE3-4E7F-AAD5E4FA3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B45CA-D54D-699A-76B5-4F0844DBC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81831-8FAA-6066-BF8E-81CC6F10D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8E2452-7B5D-A849-6C01-7274000D7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CB564A-7A03-C6F6-F086-2432409A8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074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7E357-6679-D94B-3077-7CD86B168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CE16D-C6DB-A4BD-D8A8-5DF4411999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6CECE-8E10-70CE-9C49-296C0E3F6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8E6D8-07D0-5A7C-2429-11F82ADB8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1CECBD-59AE-2F7D-875F-F980C9A0F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689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45976-4201-5230-1292-88B31927C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E06A4-2D27-B445-C2AE-4DFE1F1B58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F12955-52B7-7BAD-57BE-516E892B25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E9ACBD-4913-8B30-DA1E-3856DA65C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3/11/26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003733-97C9-CB33-4679-932A852A6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620720-8859-A269-160F-EC304CD91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859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9FEB4-D142-81F7-5D72-B998B0FFD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29B809-1D4B-25FB-A392-4AD5E2738D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247819-DD45-C145-4884-FD56DB1315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A84147-EF4B-84F7-5107-72EAD152C7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0DC25E-4155-C332-2692-B4CDA12B27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6E4217-32CE-6EDB-822C-C0818C731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3/11/26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9ABF66-BC23-02A7-0046-74A3E798A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613106-05AE-7254-9C13-0FA7121C5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242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14BAE-848A-5F54-3A53-DE23D45C4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8DFFEE-FF57-2D6E-082B-512B8CF6A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3/11/26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7220EE-2708-9A84-DF28-110E84C1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89D6CE-B64C-C538-21DF-D8291F940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009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ED71C6-356D-E558-4174-EA934A116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3/11/26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AF3206-B9DA-3961-3B09-B5610A499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E8AA17-E9DA-FAC3-C9B5-09B1B1AA1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494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44BA2-B496-A5AD-8AAA-95FA8615E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ACE26-C855-0D28-4D15-3CDFC2752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364E0B-1DC0-3C0D-F4A2-D1C33C2BA5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4F5CE1-474B-EB3C-76AD-92081E569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3/11/26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534E6B-F034-7CA6-EC33-50AF78497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50DB7E-AA5F-DE24-0EC3-0396E2AC8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646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FA7B6-1B0E-1E9A-FF73-2B29E7FC4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13D163-10D6-DE76-B416-097CDD6FF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0D9EC6-4306-AA87-72BC-96A4389990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B74A75-C80D-3EDD-A7E3-736CCF13D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3/11/26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7D5F45-E11B-2C01-93C6-D6EC029DB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9A8749-4563-07C6-5150-619BE3814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962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9E7AE9-6ED5-5836-3F2B-3A1E04AA7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079C4-773A-4290-F256-2E91752B0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234355-216E-2F08-CFF1-B3CFFD9115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900130-2E42-9F4E-B9EA-739EF1E7DBD9}" type="datetimeFigureOut">
              <a:rPr lang="en-US" smtClean="0"/>
              <a:t>3/11/26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052C4-72E0-9480-A591-D582C5D4BE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CA343-A6B2-4A4A-89B2-C914047658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3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12" Type="http://schemas.openxmlformats.org/officeDocument/2006/relationships/image" Target="../media/image6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7.png"/><Relationship Id="rId5" Type="http://schemas.openxmlformats.org/officeDocument/2006/relationships/image" Target="../media/image4.png"/><Relationship Id="rId10" Type="http://schemas.openxmlformats.org/officeDocument/2006/relationships/image" Target="../media/image160.png"/><Relationship Id="rId4" Type="http://schemas.openxmlformats.org/officeDocument/2006/relationships/image" Target="../media/image3.png"/><Relationship Id="rId9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12" Type="http://schemas.openxmlformats.org/officeDocument/2006/relationships/image" Target="../media/image28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5E992-0B6F-C532-4CDC-01C88B584C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2968" y="1666235"/>
            <a:ext cx="9706062" cy="135238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Big O Notation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March 11, 2026</a:t>
            </a: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3B3C38-0311-0A88-4B39-23CF5C009D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2968" y="3779284"/>
            <a:ext cx="9144000" cy="1655762"/>
          </a:xfrm>
        </p:spPr>
        <p:txBody>
          <a:bodyPr/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CSCI 246: Discrete Structures</a:t>
            </a:r>
          </a:p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Textbook Reference: Ch. 5, Sec 29/Ch. 11, Sec. 2 (Epps)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C46AF35-1070-5310-AD82-FAFFE7E3F17E}"/>
              </a:ext>
            </a:extLst>
          </p:cNvPr>
          <p:cNvCxnSpPr/>
          <p:nvPr/>
        </p:nvCxnSpPr>
        <p:spPr>
          <a:xfrm>
            <a:off x="1242968" y="3429000"/>
            <a:ext cx="9706063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61386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Big O and Polynomial Functions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306BCFE0-1DDF-9DD1-1AAE-095E5E2255ED}"/>
              </a:ext>
            </a:extLst>
          </p:cNvPr>
          <p:cNvSpPr/>
          <p:nvPr/>
        </p:nvSpPr>
        <p:spPr>
          <a:xfrm>
            <a:off x="2438738" y="1515035"/>
            <a:ext cx="465076" cy="4794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E0F5AA10-D408-DA73-B2EA-29922163259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41578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Theorem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+…+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</m:sub>
                        </m:sSub>
                      </m:sup>
                    </m:sSup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a polynomial function. 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𝑖</m:t>
                        </m:r>
                      </m:sub>
                    </m:sSub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𝑖</m:t>
                            </m:r>
                          </m:sub>
                        </m:sSub>
                      </m:sup>
                    </m:sSup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the highest degree term in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0&lt;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then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Θ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  <m:sup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𝑖</m:t>
                                </m:r>
                              </m:sub>
                            </m:sSub>
                          </m:sup>
                        </m:sSup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That is, the highest degree term eventually dominates the rate of growth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→∞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E0F5AA10-D408-DA73-B2EA-29922163259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415784"/>
              </a:xfrm>
              <a:blipFill>
                <a:blip r:embed="rId2"/>
                <a:stretch>
                  <a:fillRect l="-1206" t="-2292" r="-6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883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AF9E3-2D7F-0F90-65F4-17B464F5F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7646"/>
            <a:ext cx="10515600" cy="550270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Group Exercises</a:t>
            </a:r>
          </a:p>
          <a:p>
            <a:pPr marL="0" indent="0" algn="ctr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Form groups of 3-4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07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F536E-B36C-FFF5-92CE-C10A8003E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18EBE-B810-7F46-1CA1-4FCD6ED02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Lecture (~ 10 minutes)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Group Exercise (~40 minutes)</a:t>
            </a:r>
          </a:p>
        </p:txBody>
      </p:sp>
    </p:spTree>
    <p:extLst>
      <p:ext uri="{BB962C8B-B14F-4D97-AF65-F5344CB8AC3E}">
        <p14:creationId xmlns:p14="http://schemas.microsoft.com/office/powerpoint/2010/main" val="660948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Big 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41578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real valued functions such that are defined for the same domain (i.e.,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dom</m:t>
                    </m:r>
                    <m: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dom</m:t>
                    </m:r>
                    <m: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). We say that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𝑂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(pronounced “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Big O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”) if and only if there are some constants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such that for all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≥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we have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≤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𝑐𝑔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Alternatively, we say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𝑔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</m:e>
                        </m:d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if and only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eventually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bounded above by some multiple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415784"/>
              </a:xfrm>
              <a:blipFill>
                <a:blip r:embed="rId2"/>
                <a:stretch>
                  <a:fillRect l="-1206" t="-22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79471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E7D49C-62D5-8430-13A8-456906B7C3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31B490-7B90-39E5-D459-8BCC241EC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Big O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9C3F6EC-C254-511D-7CEB-C54A7F1198E1}"/>
              </a:ext>
            </a:extLst>
          </p:cNvPr>
          <p:cNvSpPr/>
          <p:nvPr/>
        </p:nvSpPr>
        <p:spPr>
          <a:xfrm>
            <a:off x="1771409" y="2093108"/>
            <a:ext cx="6627144" cy="405199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0367E34A-DC9D-81AE-B97A-76949BBF8882}"/>
              </a:ext>
            </a:extLst>
          </p:cNvPr>
          <p:cNvCxnSpPr>
            <a:cxnSpLocks/>
          </p:cNvCxnSpPr>
          <p:nvPr/>
        </p:nvCxnSpPr>
        <p:spPr>
          <a:xfrm flipH="1">
            <a:off x="1773785" y="5484473"/>
            <a:ext cx="6624768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67D6E85F-7F10-638A-C214-175A843BE2B3}"/>
              </a:ext>
            </a:extLst>
          </p:cNvPr>
          <p:cNvCxnSpPr>
            <a:cxnSpLocks/>
          </p:cNvCxnSpPr>
          <p:nvPr/>
        </p:nvCxnSpPr>
        <p:spPr>
          <a:xfrm flipH="1">
            <a:off x="1773785" y="4128347"/>
            <a:ext cx="6624768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54B70B21-71C2-1B25-07A1-A392F96A599E}"/>
              </a:ext>
            </a:extLst>
          </p:cNvPr>
          <p:cNvCxnSpPr>
            <a:cxnSpLocks/>
          </p:cNvCxnSpPr>
          <p:nvPr/>
        </p:nvCxnSpPr>
        <p:spPr>
          <a:xfrm flipH="1">
            <a:off x="1771129" y="2769802"/>
            <a:ext cx="6627424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F097D341-45EE-A30F-98DC-6156539B4B1C}"/>
              </a:ext>
            </a:extLst>
          </p:cNvPr>
          <p:cNvCxnSpPr>
            <a:cxnSpLocks/>
          </p:cNvCxnSpPr>
          <p:nvPr/>
        </p:nvCxnSpPr>
        <p:spPr>
          <a:xfrm flipH="1">
            <a:off x="1771129" y="2311505"/>
            <a:ext cx="6627424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D4F92C8F-8947-2B40-627A-F310B45CCD74}"/>
              </a:ext>
            </a:extLst>
          </p:cNvPr>
          <p:cNvCxnSpPr>
            <a:cxnSpLocks/>
          </p:cNvCxnSpPr>
          <p:nvPr/>
        </p:nvCxnSpPr>
        <p:spPr>
          <a:xfrm>
            <a:off x="2424768" y="2115327"/>
            <a:ext cx="0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4679BF93-1B33-FD68-8582-70BFABDA2C66}"/>
              </a:ext>
            </a:extLst>
          </p:cNvPr>
          <p:cNvCxnSpPr>
            <a:cxnSpLocks/>
          </p:cNvCxnSpPr>
          <p:nvPr/>
        </p:nvCxnSpPr>
        <p:spPr>
          <a:xfrm>
            <a:off x="3781402" y="2113607"/>
            <a:ext cx="0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0ECB70A4-7F54-22EE-AD2A-BE82AFE43C17}"/>
              </a:ext>
            </a:extLst>
          </p:cNvPr>
          <p:cNvCxnSpPr>
            <a:cxnSpLocks/>
          </p:cNvCxnSpPr>
          <p:nvPr/>
        </p:nvCxnSpPr>
        <p:spPr>
          <a:xfrm flipH="1">
            <a:off x="5116732" y="2118428"/>
            <a:ext cx="2585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1384A87F-C91F-3DE7-8061-640564ED99FA}"/>
              </a:ext>
            </a:extLst>
          </p:cNvPr>
          <p:cNvCxnSpPr>
            <a:cxnSpLocks/>
          </p:cNvCxnSpPr>
          <p:nvPr/>
        </p:nvCxnSpPr>
        <p:spPr>
          <a:xfrm flipH="1">
            <a:off x="5564507" y="2113607"/>
            <a:ext cx="2585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D02B6E0-7A83-9E7D-F06E-FCE27844DA76}"/>
              </a:ext>
            </a:extLst>
          </p:cNvPr>
          <p:cNvCxnSpPr>
            <a:cxnSpLocks/>
          </p:cNvCxnSpPr>
          <p:nvPr/>
        </p:nvCxnSpPr>
        <p:spPr>
          <a:xfrm>
            <a:off x="4221261" y="2112743"/>
            <a:ext cx="0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89594DA-402B-CE8F-7E60-35D2CA882B8C}"/>
              </a:ext>
            </a:extLst>
          </p:cNvPr>
          <p:cNvCxnSpPr>
            <a:cxnSpLocks/>
          </p:cNvCxnSpPr>
          <p:nvPr/>
        </p:nvCxnSpPr>
        <p:spPr>
          <a:xfrm flipH="1">
            <a:off x="4674491" y="2112743"/>
            <a:ext cx="2585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1F4E879-8E54-EF0A-80C0-CAB20533A393}"/>
              </a:ext>
            </a:extLst>
          </p:cNvPr>
          <p:cNvCxnSpPr>
            <a:cxnSpLocks/>
          </p:cNvCxnSpPr>
          <p:nvPr/>
        </p:nvCxnSpPr>
        <p:spPr>
          <a:xfrm>
            <a:off x="2890420" y="2112743"/>
            <a:ext cx="0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1136338-D2AA-4B8D-4796-C088B850E257}"/>
              </a:ext>
            </a:extLst>
          </p:cNvPr>
          <p:cNvCxnSpPr>
            <a:cxnSpLocks/>
          </p:cNvCxnSpPr>
          <p:nvPr/>
        </p:nvCxnSpPr>
        <p:spPr>
          <a:xfrm>
            <a:off x="3328707" y="2112743"/>
            <a:ext cx="0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419726D-AFEE-AD05-8EC9-FB55485ACB96}"/>
              </a:ext>
            </a:extLst>
          </p:cNvPr>
          <p:cNvCxnSpPr>
            <a:cxnSpLocks/>
          </p:cNvCxnSpPr>
          <p:nvPr/>
        </p:nvCxnSpPr>
        <p:spPr>
          <a:xfrm flipH="1">
            <a:off x="1771409" y="3696084"/>
            <a:ext cx="6627144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507A1CC-098F-021A-6130-1AD86146A1C6}"/>
              </a:ext>
            </a:extLst>
          </p:cNvPr>
          <p:cNvCxnSpPr>
            <a:cxnSpLocks/>
          </p:cNvCxnSpPr>
          <p:nvPr/>
        </p:nvCxnSpPr>
        <p:spPr>
          <a:xfrm flipH="1">
            <a:off x="1771409" y="3227676"/>
            <a:ext cx="6627144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F39222E-F11F-565E-F8D0-86D62D90FB14}"/>
              </a:ext>
            </a:extLst>
          </p:cNvPr>
          <p:cNvCxnSpPr>
            <a:cxnSpLocks/>
          </p:cNvCxnSpPr>
          <p:nvPr/>
        </p:nvCxnSpPr>
        <p:spPr>
          <a:xfrm flipH="1">
            <a:off x="1771409" y="4559877"/>
            <a:ext cx="6627144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4316179-7F94-A8FC-4FA0-B7356A97ED32}"/>
              </a:ext>
            </a:extLst>
          </p:cNvPr>
          <p:cNvCxnSpPr>
            <a:cxnSpLocks/>
          </p:cNvCxnSpPr>
          <p:nvPr/>
        </p:nvCxnSpPr>
        <p:spPr>
          <a:xfrm flipH="1">
            <a:off x="1771409" y="5017302"/>
            <a:ext cx="6627144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5DCE18FD-81B6-39CC-3995-DE3363C29966}"/>
              </a:ext>
            </a:extLst>
          </p:cNvPr>
          <p:cNvCxnSpPr>
            <a:cxnSpLocks/>
          </p:cNvCxnSpPr>
          <p:nvPr/>
        </p:nvCxnSpPr>
        <p:spPr>
          <a:xfrm>
            <a:off x="1953699" y="2012576"/>
            <a:ext cx="0" cy="423367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E2C1D0D-2EE5-508E-F237-819C6A5640A6}"/>
                  </a:ext>
                </a:extLst>
              </p:cNvPr>
              <p:cNvSpPr txBox="1"/>
              <p:nvPr/>
            </p:nvSpPr>
            <p:spPr>
              <a:xfrm>
                <a:off x="8400841" y="5871380"/>
                <a:ext cx="17690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E2C1D0D-2EE5-508E-F237-819C6A5640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00841" y="5871380"/>
                <a:ext cx="176908" cy="276999"/>
              </a:xfrm>
              <a:prstGeom prst="rect">
                <a:avLst/>
              </a:prstGeom>
              <a:blipFill>
                <a:blip r:embed="rId2"/>
                <a:stretch>
                  <a:fillRect l="-20000" r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B7F96A8-657A-3A90-D14C-93CA639F9A4A}"/>
                  </a:ext>
                </a:extLst>
              </p:cNvPr>
              <p:cNvSpPr txBox="1"/>
              <p:nvPr/>
            </p:nvSpPr>
            <p:spPr>
              <a:xfrm>
                <a:off x="1790830" y="1845095"/>
                <a:ext cx="18511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B7F96A8-657A-3A90-D14C-93CA639F9A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0830" y="1845095"/>
                <a:ext cx="185115" cy="276999"/>
              </a:xfrm>
              <a:prstGeom prst="rect">
                <a:avLst/>
              </a:prstGeom>
              <a:blipFill>
                <a:blip r:embed="rId3"/>
                <a:stretch>
                  <a:fillRect l="-33333" r="-26667" b="-217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E62D40D-1AF0-19CB-D6C6-062664AC9CAD}"/>
                  </a:ext>
                </a:extLst>
              </p:cNvPr>
              <p:cNvSpPr txBox="1"/>
              <p:nvPr/>
            </p:nvSpPr>
            <p:spPr>
              <a:xfrm>
                <a:off x="1836679" y="5936363"/>
                <a:ext cx="117020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E62D40D-1AF0-19CB-D6C6-062664AC9C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6679" y="5936363"/>
                <a:ext cx="117020" cy="184666"/>
              </a:xfrm>
              <a:prstGeom prst="rect">
                <a:avLst/>
              </a:prstGeom>
              <a:blipFill>
                <a:blip r:embed="rId4"/>
                <a:stretch>
                  <a:fillRect l="-30000" r="-30000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571EA214-2E1C-E842-E871-79BB2C5C450B}"/>
              </a:ext>
            </a:extLst>
          </p:cNvPr>
          <p:cNvCxnSpPr>
            <a:cxnSpLocks/>
          </p:cNvCxnSpPr>
          <p:nvPr/>
        </p:nvCxnSpPr>
        <p:spPr>
          <a:xfrm flipH="1">
            <a:off x="6033596" y="2114826"/>
            <a:ext cx="2585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6C5B19D-2F50-EE36-CA38-A3AB358B0BBF}"/>
              </a:ext>
            </a:extLst>
          </p:cNvPr>
          <p:cNvCxnSpPr>
            <a:cxnSpLocks/>
          </p:cNvCxnSpPr>
          <p:nvPr/>
        </p:nvCxnSpPr>
        <p:spPr>
          <a:xfrm flipH="1">
            <a:off x="6499248" y="2114826"/>
            <a:ext cx="2585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7F712DE1-62F3-DCA2-553A-CACC407FAB83}"/>
              </a:ext>
            </a:extLst>
          </p:cNvPr>
          <p:cNvCxnSpPr>
            <a:cxnSpLocks/>
          </p:cNvCxnSpPr>
          <p:nvPr/>
        </p:nvCxnSpPr>
        <p:spPr>
          <a:xfrm flipH="1">
            <a:off x="6983248" y="2118428"/>
            <a:ext cx="2585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9A5927DD-2132-8436-8EF4-F92DA5D954B9}"/>
              </a:ext>
            </a:extLst>
          </p:cNvPr>
          <p:cNvCxnSpPr>
            <a:cxnSpLocks/>
          </p:cNvCxnSpPr>
          <p:nvPr/>
        </p:nvCxnSpPr>
        <p:spPr>
          <a:xfrm flipH="1">
            <a:off x="7453781" y="2118428"/>
            <a:ext cx="2585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97D004ED-70BA-A567-454B-D1DA52E4C777}"/>
              </a:ext>
            </a:extLst>
          </p:cNvPr>
          <p:cNvCxnSpPr>
            <a:cxnSpLocks/>
          </p:cNvCxnSpPr>
          <p:nvPr/>
        </p:nvCxnSpPr>
        <p:spPr>
          <a:xfrm flipH="1">
            <a:off x="7932900" y="2116023"/>
            <a:ext cx="2585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6567AFA1-E262-3067-A170-4FFA03F0F456}"/>
              </a:ext>
            </a:extLst>
          </p:cNvPr>
          <p:cNvCxnSpPr>
            <a:cxnSpLocks/>
          </p:cNvCxnSpPr>
          <p:nvPr/>
        </p:nvCxnSpPr>
        <p:spPr>
          <a:xfrm flipV="1">
            <a:off x="1673601" y="5926861"/>
            <a:ext cx="6838878" cy="2011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Freeform 48">
            <a:extLst>
              <a:ext uri="{FF2B5EF4-FFF2-40B4-BE49-F238E27FC236}">
                <a16:creationId xmlns:a16="http://schemas.microsoft.com/office/drawing/2014/main" id="{42AE7D8D-E360-1BE3-44E4-C406A578C682}"/>
              </a:ext>
            </a:extLst>
          </p:cNvPr>
          <p:cNvSpPr/>
          <p:nvPr/>
        </p:nvSpPr>
        <p:spPr>
          <a:xfrm>
            <a:off x="1954306" y="2474259"/>
            <a:ext cx="6445623" cy="3460376"/>
          </a:xfrm>
          <a:custGeom>
            <a:avLst/>
            <a:gdLst>
              <a:gd name="connsiteX0" fmla="*/ 0 w 6445623"/>
              <a:gd name="connsiteY0" fmla="*/ 3460376 h 3460376"/>
              <a:gd name="connsiteX1" fmla="*/ 1326776 w 6445623"/>
              <a:gd name="connsiteY1" fmla="*/ 1775011 h 3460376"/>
              <a:gd name="connsiteX2" fmla="*/ 4858870 w 6445623"/>
              <a:gd name="connsiteY2" fmla="*/ 466164 h 3460376"/>
              <a:gd name="connsiteX3" fmla="*/ 6445623 w 6445623"/>
              <a:gd name="connsiteY3" fmla="*/ 0 h 3460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45623" h="3460376">
                <a:moveTo>
                  <a:pt x="0" y="3460376"/>
                </a:moveTo>
                <a:cubicBezTo>
                  <a:pt x="258482" y="2867211"/>
                  <a:pt x="516964" y="2274046"/>
                  <a:pt x="1326776" y="1775011"/>
                </a:cubicBezTo>
                <a:cubicBezTo>
                  <a:pt x="2136588" y="1275976"/>
                  <a:pt x="4005729" y="761999"/>
                  <a:pt x="4858870" y="466164"/>
                </a:cubicBezTo>
                <a:cubicBezTo>
                  <a:pt x="5712011" y="170329"/>
                  <a:pt x="6078817" y="85164"/>
                  <a:pt x="6445623" y="0"/>
                </a:cubicBez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Freeform 51">
            <a:extLst>
              <a:ext uri="{FF2B5EF4-FFF2-40B4-BE49-F238E27FC236}">
                <a16:creationId xmlns:a16="http://schemas.microsoft.com/office/drawing/2014/main" id="{4F3C08BB-463B-964D-3140-0942E125BA88}"/>
              </a:ext>
            </a:extLst>
          </p:cNvPr>
          <p:cNvSpPr/>
          <p:nvPr/>
        </p:nvSpPr>
        <p:spPr>
          <a:xfrm>
            <a:off x="1954306" y="2994910"/>
            <a:ext cx="6445623" cy="2519805"/>
          </a:xfrm>
          <a:custGeom>
            <a:avLst/>
            <a:gdLst>
              <a:gd name="connsiteX0" fmla="*/ 0 w 6445623"/>
              <a:gd name="connsiteY0" fmla="*/ 1236431 h 2519805"/>
              <a:gd name="connsiteX1" fmla="*/ 663388 w 6445623"/>
              <a:gd name="connsiteY1" fmla="*/ 35160 h 2519805"/>
              <a:gd name="connsiteX2" fmla="*/ 1004047 w 6445623"/>
              <a:gd name="connsiteY2" fmla="*/ 2446666 h 2519805"/>
              <a:gd name="connsiteX3" fmla="*/ 1703294 w 6445623"/>
              <a:gd name="connsiteY3" fmla="*/ 1828102 h 2519805"/>
              <a:gd name="connsiteX4" fmla="*/ 3702423 w 6445623"/>
              <a:gd name="connsiteY4" fmla="*/ 1137819 h 2519805"/>
              <a:gd name="connsiteX5" fmla="*/ 6445623 w 6445623"/>
              <a:gd name="connsiteY5" fmla="*/ 859913 h 2519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445623" h="2519805">
                <a:moveTo>
                  <a:pt x="0" y="1236431"/>
                </a:moveTo>
                <a:cubicBezTo>
                  <a:pt x="248023" y="534942"/>
                  <a:pt x="496047" y="-166546"/>
                  <a:pt x="663388" y="35160"/>
                </a:cubicBezTo>
                <a:cubicBezTo>
                  <a:pt x="830729" y="236866"/>
                  <a:pt x="830729" y="2147842"/>
                  <a:pt x="1004047" y="2446666"/>
                </a:cubicBezTo>
                <a:cubicBezTo>
                  <a:pt x="1177365" y="2745490"/>
                  <a:pt x="1253565" y="2046243"/>
                  <a:pt x="1703294" y="1828102"/>
                </a:cubicBezTo>
                <a:cubicBezTo>
                  <a:pt x="2153023" y="1609961"/>
                  <a:pt x="2912035" y="1299184"/>
                  <a:pt x="3702423" y="1137819"/>
                </a:cubicBezTo>
                <a:cubicBezTo>
                  <a:pt x="4492811" y="976454"/>
                  <a:pt x="5469217" y="918183"/>
                  <a:pt x="6445623" y="859913"/>
                </a:cubicBezTo>
              </a:path>
            </a:pathLst>
          </a:cu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C5CC51D4-DECE-5CA1-E59B-3DB5407AC938}"/>
                  </a:ext>
                </a:extLst>
              </p:cNvPr>
              <p:cNvSpPr txBox="1"/>
              <p:nvPr/>
            </p:nvSpPr>
            <p:spPr>
              <a:xfrm>
                <a:off x="8412019" y="3705245"/>
                <a:ext cx="50924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C5CC51D4-DECE-5CA1-E59B-3DB5407AC9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2019" y="3705245"/>
                <a:ext cx="509242" cy="276999"/>
              </a:xfrm>
              <a:prstGeom prst="rect">
                <a:avLst/>
              </a:prstGeom>
              <a:blipFill>
                <a:blip r:embed="rId5"/>
                <a:stretch>
                  <a:fillRect l="-17073" r="-14634" b="-347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CE02622A-15A6-41A3-2EE9-C7473B8567A6}"/>
                  </a:ext>
                </a:extLst>
              </p:cNvPr>
              <p:cNvSpPr txBox="1"/>
              <p:nvPr/>
            </p:nvSpPr>
            <p:spPr>
              <a:xfrm>
                <a:off x="8406794" y="2331437"/>
                <a:ext cx="64915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CE02622A-15A6-41A3-2EE9-C7473B8567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06794" y="2331437"/>
                <a:ext cx="649152" cy="276999"/>
              </a:xfrm>
              <a:prstGeom prst="rect">
                <a:avLst/>
              </a:prstGeom>
              <a:blipFill>
                <a:blip r:embed="rId6"/>
                <a:stretch>
                  <a:fillRect l="-11321" t="-4348" r="-11321" b="-347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2DD9B285-B7C6-B9B1-D791-BA2EA2453075}"/>
              </a:ext>
            </a:extLst>
          </p:cNvPr>
          <p:cNvCxnSpPr/>
          <p:nvPr/>
        </p:nvCxnSpPr>
        <p:spPr>
          <a:xfrm>
            <a:off x="2814919" y="2093108"/>
            <a:ext cx="0" cy="4027921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6D5C68EF-2514-7191-1E27-8CDEF3C44803}"/>
                  </a:ext>
                </a:extLst>
              </p:cNvPr>
              <p:cNvSpPr txBox="1"/>
              <p:nvPr/>
            </p:nvSpPr>
            <p:spPr>
              <a:xfrm>
                <a:off x="2708756" y="6077110"/>
                <a:ext cx="28687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6D5C68EF-2514-7191-1E27-8CDEF3C448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8756" y="6077110"/>
                <a:ext cx="286873" cy="276999"/>
              </a:xfrm>
              <a:prstGeom prst="rect">
                <a:avLst/>
              </a:prstGeom>
              <a:blipFill>
                <a:blip r:embed="rId7"/>
                <a:stretch>
                  <a:fillRect l="-13043" r="-8696" b="-13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8AB6BACC-490A-8245-1291-753E27EA9C24}"/>
                  </a:ext>
                </a:extLst>
              </p:cNvPr>
              <p:cNvSpPr txBox="1"/>
              <p:nvPr/>
            </p:nvSpPr>
            <p:spPr>
              <a:xfrm>
                <a:off x="9345620" y="3635321"/>
                <a:ext cx="2131994" cy="4168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is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𝑂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𝑔</m:t>
                        </m:r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</m:e>
                        </m:d>
                      </m:e>
                    </m:d>
                  </m:oMath>
                </a14:m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8AB6BACC-490A-8245-1291-753E27EA9C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5620" y="3635321"/>
                <a:ext cx="2131994" cy="416845"/>
              </a:xfrm>
              <a:prstGeom prst="rect">
                <a:avLst/>
              </a:prstGeom>
              <a:blipFill>
                <a:blip r:embed="rId8"/>
                <a:stretch>
                  <a:fillRect l="-6509" t="-17647" b="-352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15128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6DBBE9D-9E02-2458-2BFB-839EE0AF0A8E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Big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(Omega)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6DBBE9D-9E02-2458-2BFB-839EE0AF0A8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4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41578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real valued functions such that are defined for the same domain (i.e.,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dom</m:t>
                    </m:r>
                    <m: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dom</m:t>
                    </m:r>
                    <m: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). We say that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(pronounced “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Big Omega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”) if and only if there are some constants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such that for all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≥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we have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𝑐𝑔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≤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Alternatively, we say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𝑔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</m:e>
                        </m:d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if and only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eventually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bounded below by some multiple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415784"/>
              </a:xfrm>
              <a:blipFill>
                <a:blip r:embed="rId3"/>
                <a:stretch>
                  <a:fillRect l="-1206" t="-2292" r="-1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54972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E7D49C-62D5-8430-13A8-456906B7C3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8631B490-7B90-39E5-D459-8BCC241EC8B2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Big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(Omega)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8631B490-7B90-39E5-D459-8BCC241EC8B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4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>
            <a:extLst>
              <a:ext uri="{FF2B5EF4-FFF2-40B4-BE49-F238E27FC236}">
                <a16:creationId xmlns:a16="http://schemas.microsoft.com/office/drawing/2014/main" id="{99C3F6EC-C254-511D-7CEB-C54A7F1198E1}"/>
              </a:ext>
            </a:extLst>
          </p:cNvPr>
          <p:cNvSpPr/>
          <p:nvPr/>
        </p:nvSpPr>
        <p:spPr>
          <a:xfrm>
            <a:off x="1771409" y="2093108"/>
            <a:ext cx="6627144" cy="405199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0367E34A-DC9D-81AE-B97A-76949BBF8882}"/>
              </a:ext>
            </a:extLst>
          </p:cNvPr>
          <p:cNvCxnSpPr>
            <a:cxnSpLocks/>
          </p:cNvCxnSpPr>
          <p:nvPr/>
        </p:nvCxnSpPr>
        <p:spPr>
          <a:xfrm flipH="1">
            <a:off x="1773785" y="5484473"/>
            <a:ext cx="6624768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67D6E85F-7F10-638A-C214-175A843BE2B3}"/>
              </a:ext>
            </a:extLst>
          </p:cNvPr>
          <p:cNvCxnSpPr>
            <a:cxnSpLocks/>
          </p:cNvCxnSpPr>
          <p:nvPr/>
        </p:nvCxnSpPr>
        <p:spPr>
          <a:xfrm flipH="1">
            <a:off x="1773785" y="4128347"/>
            <a:ext cx="6624768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54B70B21-71C2-1B25-07A1-A392F96A599E}"/>
              </a:ext>
            </a:extLst>
          </p:cNvPr>
          <p:cNvCxnSpPr>
            <a:cxnSpLocks/>
          </p:cNvCxnSpPr>
          <p:nvPr/>
        </p:nvCxnSpPr>
        <p:spPr>
          <a:xfrm flipH="1">
            <a:off x="1771129" y="2769802"/>
            <a:ext cx="6627424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F097D341-45EE-A30F-98DC-6156539B4B1C}"/>
              </a:ext>
            </a:extLst>
          </p:cNvPr>
          <p:cNvCxnSpPr>
            <a:cxnSpLocks/>
          </p:cNvCxnSpPr>
          <p:nvPr/>
        </p:nvCxnSpPr>
        <p:spPr>
          <a:xfrm flipH="1">
            <a:off x="1771129" y="2311505"/>
            <a:ext cx="6627424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D4F92C8F-8947-2B40-627A-F310B45CCD74}"/>
              </a:ext>
            </a:extLst>
          </p:cNvPr>
          <p:cNvCxnSpPr>
            <a:cxnSpLocks/>
          </p:cNvCxnSpPr>
          <p:nvPr/>
        </p:nvCxnSpPr>
        <p:spPr>
          <a:xfrm>
            <a:off x="2424768" y="2115327"/>
            <a:ext cx="0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4679BF93-1B33-FD68-8582-70BFABDA2C66}"/>
              </a:ext>
            </a:extLst>
          </p:cNvPr>
          <p:cNvCxnSpPr>
            <a:cxnSpLocks/>
          </p:cNvCxnSpPr>
          <p:nvPr/>
        </p:nvCxnSpPr>
        <p:spPr>
          <a:xfrm>
            <a:off x="3781402" y="2113607"/>
            <a:ext cx="0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0ECB70A4-7F54-22EE-AD2A-BE82AFE43C17}"/>
              </a:ext>
            </a:extLst>
          </p:cNvPr>
          <p:cNvCxnSpPr>
            <a:cxnSpLocks/>
          </p:cNvCxnSpPr>
          <p:nvPr/>
        </p:nvCxnSpPr>
        <p:spPr>
          <a:xfrm flipH="1">
            <a:off x="5116732" y="2118428"/>
            <a:ext cx="2585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1384A87F-C91F-3DE7-8061-640564ED99FA}"/>
              </a:ext>
            </a:extLst>
          </p:cNvPr>
          <p:cNvCxnSpPr>
            <a:cxnSpLocks/>
          </p:cNvCxnSpPr>
          <p:nvPr/>
        </p:nvCxnSpPr>
        <p:spPr>
          <a:xfrm flipH="1">
            <a:off x="5564507" y="2113607"/>
            <a:ext cx="2585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D02B6E0-7A83-9E7D-F06E-FCE27844DA76}"/>
              </a:ext>
            </a:extLst>
          </p:cNvPr>
          <p:cNvCxnSpPr>
            <a:cxnSpLocks/>
          </p:cNvCxnSpPr>
          <p:nvPr/>
        </p:nvCxnSpPr>
        <p:spPr>
          <a:xfrm>
            <a:off x="4221261" y="2112743"/>
            <a:ext cx="0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89594DA-402B-CE8F-7E60-35D2CA882B8C}"/>
              </a:ext>
            </a:extLst>
          </p:cNvPr>
          <p:cNvCxnSpPr>
            <a:cxnSpLocks/>
          </p:cNvCxnSpPr>
          <p:nvPr/>
        </p:nvCxnSpPr>
        <p:spPr>
          <a:xfrm flipH="1">
            <a:off x="4674491" y="2112743"/>
            <a:ext cx="2585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1F4E879-8E54-EF0A-80C0-CAB20533A393}"/>
              </a:ext>
            </a:extLst>
          </p:cNvPr>
          <p:cNvCxnSpPr>
            <a:cxnSpLocks/>
          </p:cNvCxnSpPr>
          <p:nvPr/>
        </p:nvCxnSpPr>
        <p:spPr>
          <a:xfrm>
            <a:off x="2890420" y="2112743"/>
            <a:ext cx="0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1136338-D2AA-4B8D-4796-C088B850E257}"/>
              </a:ext>
            </a:extLst>
          </p:cNvPr>
          <p:cNvCxnSpPr>
            <a:cxnSpLocks/>
          </p:cNvCxnSpPr>
          <p:nvPr/>
        </p:nvCxnSpPr>
        <p:spPr>
          <a:xfrm>
            <a:off x="3328707" y="2112743"/>
            <a:ext cx="0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419726D-AFEE-AD05-8EC9-FB55485ACB96}"/>
              </a:ext>
            </a:extLst>
          </p:cNvPr>
          <p:cNvCxnSpPr>
            <a:cxnSpLocks/>
          </p:cNvCxnSpPr>
          <p:nvPr/>
        </p:nvCxnSpPr>
        <p:spPr>
          <a:xfrm flipH="1">
            <a:off x="1771409" y="3696084"/>
            <a:ext cx="6627144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507A1CC-098F-021A-6130-1AD86146A1C6}"/>
              </a:ext>
            </a:extLst>
          </p:cNvPr>
          <p:cNvCxnSpPr>
            <a:cxnSpLocks/>
          </p:cNvCxnSpPr>
          <p:nvPr/>
        </p:nvCxnSpPr>
        <p:spPr>
          <a:xfrm flipH="1">
            <a:off x="1771409" y="3227676"/>
            <a:ext cx="6627144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F39222E-F11F-565E-F8D0-86D62D90FB14}"/>
              </a:ext>
            </a:extLst>
          </p:cNvPr>
          <p:cNvCxnSpPr>
            <a:cxnSpLocks/>
          </p:cNvCxnSpPr>
          <p:nvPr/>
        </p:nvCxnSpPr>
        <p:spPr>
          <a:xfrm flipH="1">
            <a:off x="1771409" y="4559877"/>
            <a:ext cx="6627144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4316179-7F94-A8FC-4FA0-B7356A97ED32}"/>
              </a:ext>
            </a:extLst>
          </p:cNvPr>
          <p:cNvCxnSpPr>
            <a:cxnSpLocks/>
          </p:cNvCxnSpPr>
          <p:nvPr/>
        </p:nvCxnSpPr>
        <p:spPr>
          <a:xfrm flipH="1">
            <a:off x="1771409" y="5017302"/>
            <a:ext cx="6627144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5DCE18FD-81B6-39CC-3995-DE3363C29966}"/>
              </a:ext>
            </a:extLst>
          </p:cNvPr>
          <p:cNvCxnSpPr>
            <a:cxnSpLocks/>
          </p:cNvCxnSpPr>
          <p:nvPr/>
        </p:nvCxnSpPr>
        <p:spPr>
          <a:xfrm>
            <a:off x="1953699" y="2012576"/>
            <a:ext cx="0" cy="423367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E2C1D0D-2EE5-508E-F237-819C6A5640A6}"/>
                  </a:ext>
                </a:extLst>
              </p:cNvPr>
              <p:cNvSpPr txBox="1"/>
              <p:nvPr/>
            </p:nvSpPr>
            <p:spPr>
              <a:xfrm>
                <a:off x="8400841" y="5871380"/>
                <a:ext cx="17690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E2C1D0D-2EE5-508E-F237-819C6A5640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00841" y="5871380"/>
                <a:ext cx="176908" cy="276999"/>
              </a:xfrm>
              <a:prstGeom prst="rect">
                <a:avLst/>
              </a:prstGeom>
              <a:blipFill>
                <a:blip r:embed="rId3"/>
                <a:stretch>
                  <a:fillRect l="-20000" r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B7F96A8-657A-3A90-D14C-93CA639F9A4A}"/>
                  </a:ext>
                </a:extLst>
              </p:cNvPr>
              <p:cNvSpPr txBox="1"/>
              <p:nvPr/>
            </p:nvSpPr>
            <p:spPr>
              <a:xfrm>
                <a:off x="1790830" y="1845095"/>
                <a:ext cx="18511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B7F96A8-657A-3A90-D14C-93CA639F9A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0830" y="1845095"/>
                <a:ext cx="185115" cy="276999"/>
              </a:xfrm>
              <a:prstGeom prst="rect">
                <a:avLst/>
              </a:prstGeom>
              <a:blipFill>
                <a:blip r:embed="rId4"/>
                <a:stretch>
                  <a:fillRect l="-33333" r="-26667" b="-217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E62D40D-1AF0-19CB-D6C6-062664AC9CAD}"/>
                  </a:ext>
                </a:extLst>
              </p:cNvPr>
              <p:cNvSpPr txBox="1"/>
              <p:nvPr/>
            </p:nvSpPr>
            <p:spPr>
              <a:xfrm>
                <a:off x="1836679" y="5936363"/>
                <a:ext cx="117020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E62D40D-1AF0-19CB-D6C6-062664AC9C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6679" y="5936363"/>
                <a:ext cx="117020" cy="184666"/>
              </a:xfrm>
              <a:prstGeom prst="rect">
                <a:avLst/>
              </a:prstGeom>
              <a:blipFill>
                <a:blip r:embed="rId5"/>
                <a:stretch>
                  <a:fillRect l="-30000" r="-30000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571EA214-2E1C-E842-E871-79BB2C5C450B}"/>
              </a:ext>
            </a:extLst>
          </p:cNvPr>
          <p:cNvCxnSpPr>
            <a:cxnSpLocks/>
          </p:cNvCxnSpPr>
          <p:nvPr/>
        </p:nvCxnSpPr>
        <p:spPr>
          <a:xfrm flipH="1">
            <a:off x="6033596" y="2114826"/>
            <a:ext cx="2585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6C5B19D-2F50-EE36-CA38-A3AB358B0BBF}"/>
              </a:ext>
            </a:extLst>
          </p:cNvPr>
          <p:cNvCxnSpPr>
            <a:cxnSpLocks/>
          </p:cNvCxnSpPr>
          <p:nvPr/>
        </p:nvCxnSpPr>
        <p:spPr>
          <a:xfrm flipH="1">
            <a:off x="6499248" y="2114826"/>
            <a:ext cx="2585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7F712DE1-62F3-DCA2-553A-CACC407FAB83}"/>
              </a:ext>
            </a:extLst>
          </p:cNvPr>
          <p:cNvCxnSpPr>
            <a:cxnSpLocks/>
          </p:cNvCxnSpPr>
          <p:nvPr/>
        </p:nvCxnSpPr>
        <p:spPr>
          <a:xfrm flipH="1">
            <a:off x="6983248" y="2118428"/>
            <a:ext cx="2585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9A5927DD-2132-8436-8EF4-F92DA5D954B9}"/>
              </a:ext>
            </a:extLst>
          </p:cNvPr>
          <p:cNvCxnSpPr>
            <a:cxnSpLocks/>
          </p:cNvCxnSpPr>
          <p:nvPr/>
        </p:nvCxnSpPr>
        <p:spPr>
          <a:xfrm flipH="1">
            <a:off x="7453781" y="2118428"/>
            <a:ext cx="2585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97D004ED-70BA-A567-454B-D1DA52E4C777}"/>
              </a:ext>
            </a:extLst>
          </p:cNvPr>
          <p:cNvCxnSpPr>
            <a:cxnSpLocks/>
          </p:cNvCxnSpPr>
          <p:nvPr/>
        </p:nvCxnSpPr>
        <p:spPr>
          <a:xfrm flipH="1">
            <a:off x="7932900" y="2116023"/>
            <a:ext cx="2585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6567AFA1-E262-3067-A170-4FFA03F0F456}"/>
              </a:ext>
            </a:extLst>
          </p:cNvPr>
          <p:cNvCxnSpPr>
            <a:cxnSpLocks/>
          </p:cNvCxnSpPr>
          <p:nvPr/>
        </p:nvCxnSpPr>
        <p:spPr>
          <a:xfrm flipV="1">
            <a:off x="1673601" y="5926861"/>
            <a:ext cx="6838878" cy="2011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Freeform 51">
            <a:extLst>
              <a:ext uri="{FF2B5EF4-FFF2-40B4-BE49-F238E27FC236}">
                <a16:creationId xmlns:a16="http://schemas.microsoft.com/office/drawing/2014/main" id="{4F3C08BB-463B-964D-3140-0942E125BA88}"/>
              </a:ext>
            </a:extLst>
          </p:cNvPr>
          <p:cNvSpPr/>
          <p:nvPr/>
        </p:nvSpPr>
        <p:spPr>
          <a:xfrm>
            <a:off x="1954306" y="2994910"/>
            <a:ext cx="6445623" cy="2519805"/>
          </a:xfrm>
          <a:custGeom>
            <a:avLst/>
            <a:gdLst>
              <a:gd name="connsiteX0" fmla="*/ 0 w 6445623"/>
              <a:gd name="connsiteY0" fmla="*/ 1236431 h 2519805"/>
              <a:gd name="connsiteX1" fmla="*/ 663388 w 6445623"/>
              <a:gd name="connsiteY1" fmla="*/ 35160 h 2519805"/>
              <a:gd name="connsiteX2" fmla="*/ 1004047 w 6445623"/>
              <a:gd name="connsiteY2" fmla="*/ 2446666 h 2519805"/>
              <a:gd name="connsiteX3" fmla="*/ 1703294 w 6445623"/>
              <a:gd name="connsiteY3" fmla="*/ 1828102 h 2519805"/>
              <a:gd name="connsiteX4" fmla="*/ 3702423 w 6445623"/>
              <a:gd name="connsiteY4" fmla="*/ 1137819 h 2519805"/>
              <a:gd name="connsiteX5" fmla="*/ 6445623 w 6445623"/>
              <a:gd name="connsiteY5" fmla="*/ 859913 h 2519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445623" h="2519805">
                <a:moveTo>
                  <a:pt x="0" y="1236431"/>
                </a:moveTo>
                <a:cubicBezTo>
                  <a:pt x="248023" y="534942"/>
                  <a:pt x="496047" y="-166546"/>
                  <a:pt x="663388" y="35160"/>
                </a:cubicBezTo>
                <a:cubicBezTo>
                  <a:pt x="830729" y="236866"/>
                  <a:pt x="830729" y="2147842"/>
                  <a:pt x="1004047" y="2446666"/>
                </a:cubicBezTo>
                <a:cubicBezTo>
                  <a:pt x="1177365" y="2745490"/>
                  <a:pt x="1253565" y="2046243"/>
                  <a:pt x="1703294" y="1828102"/>
                </a:cubicBezTo>
                <a:cubicBezTo>
                  <a:pt x="2153023" y="1609961"/>
                  <a:pt x="2912035" y="1299184"/>
                  <a:pt x="3702423" y="1137819"/>
                </a:cubicBezTo>
                <a:cubicBezTo>
                  <a:pt x="4492811" y="976454"/>
                  <a:pt x="5469217" y="918183"/>
                  <a:pt x="6445623" y="859913"/>
                </a:cubicBezTo>
              </a:path>
            </a:pathLst>
          </a:cu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C5CC51D4-DECE-5CA1-E59B-3DB5407AC938}"/>
                  </a:ext>
                </a:extLst>
              </p:cNvPr>
              <p:cNvSpPr txBox="1"/>
              <p:nvPr/>
            </p:nvSpPr>
            <p:spPr>
              <a:xfrm>
                <a:off x="8412019" y="3705245"/>
                <a:ext cx="50924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C5CC51D4-DECE-5CA1-E59B-3DB5407AC9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2019" y="3705245"/>
                <a:ext cx="509242" cy="276999"/>
              </a:xfrm>
              <a:prstGeom prst="rect">
                <a:avLst/>
              </a:prstGeom>
              <a:blipFill>
                <a:blip r:embed="rId6"/>
                <a:stretch>
                  <a:fillRect l="-17073" r="-14634" b="-347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CE02622A-15A6-41A3-2EE9-C7473B8567A6}"/>
                  </a:ext>
                </a:extLst>
              </p:cNvPr>
              <p:cNvSpPr txBox="1"/>
              <p:nvPr/>
            </p:nvSpPr>
            <p:spPr>
              <a:xfrm>
                <a:off x="8410566" y="4422347"/>
                <a:ext cx="687624" cy="51937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CE02622A-15A6-41A3-2EE9-C7473B8567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0566" y="4422347"/>
                <a:ext cx="687624" cy="519373"/>
              </a:xfrm>
              <a:prstGeom prst="rect">
                <a:avLst/>
              </a:prstGeom>
              <a:blipFill>
                <a:blip r:embed="rId7"/>
                <a:stretch>
                  <a:fillRect l="-7273" t="-2381" r="-10909" b="-119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2DD9B285-B7C6-B9B1-D791-BA2EA2453075}"/>
              </a:ext>
            </a:extLst>
          </p:cNvPr>
          <p:cNvCxnSpPr/>
          <p:nvPr/>
        </p:nvCxnSpPr>
        <p:spPr>
          <a:xfrm>
            <a:off x="3248025" y="2112743"/>
            <a:ext cx="0" cy="4027921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6D5C68EF-2514-7191-1E27-8CDEF3C44803}"/>
                  </a:ext>
                </a:extLst>
              </p:cNvPr>
              <p:cNvSpPr txBox="1"/>
              <p:nvPr/>
            </p:nvSpPr>
            <p:spPr>
              <a:xfrm>
                <a:off x="3102876" y="6096811"/>
                <a:ext cx="28687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6D5C68EF-2514-7191-1E27-8CDEF3C448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2876" y="6096811"/>
                <a:ext cx="286873" cy="276999"/>
              </a:xfrm>
              <a:prstGeom prst="rect">
                <a:avLst/>
              </a:prstGeom>
              <a:blipFill>
                <a:blip r:embed="rId8"/>
                <a:stretch>
                  <a:fillRect l="-13043" r="-8696" b="-86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8AB6BACC-490A-8245-1291-753E27EA9C24}"/>
                  </a:ext>
                </a:extLst>
              </p:cNvPr>
              <p:cNvSpPr txBox="1"/>
              <p:nvPr/>
            </p:nvSpPr>
            <p:spPr>
              <a:xfrm>
                <a:off x="9345620" y="3635321"/>
                <a:ext cx="2124492" cy="4168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𝑔</m:t>
                        </m:r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</m:e>
                        </m:d>
                      </m:e>
                    </m:d>
                  </m:oMath>
                </a14:m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8AB6BACC-490A-8245-1291-753E27EA9C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5620" y="3635321"/>
                <a:ext cx="2124492" cy="416845"/>
              </a:xfrm>
              <a:prstGeom prst="rect">
                <a:avLst/>
              </a:prstGeom>
              <a:blipFill>
                <a:blip r:embed="rId9"/>
                <a:stretch>
                  <a:fillRect l="-6509" t="-17647" b="-352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Freeform 2">
            <a:extLst>
              <a:ext uri="{FF2B5EF4-FFF2-40B4-BE49-F238E27FC236}">
                <a16:creationId xmlns:a16="http://schemas.microsoft.com/office/drawing/2014/main" id="{2CAFF8B6-C0B1-AF3D-DF34-F3EBC42C59C0}"/>
              </a:ext>
            </a:extLst>
          </p:cNvPr>
          <p:cNvSpPr/>
          <p:nvPr/>
        </p:nvSpPr>
        <p:spPr>
          <a:xfrm>
            <a:off x="1947673" y="4717163"/>
            <a:ext cx="6460552" cy="1219200"/>
          </a:xfrm>
          <a:custGeom>
            <a:avLst/>
            <a:gdLst>
              <a:gd name="connsiteX0" fmla="*/ 14929 w 6460552"/>
              <a:gd name="connsiteY0" fmla="*/ 1219200 h 1219200"/>
              <a:gd name="connsiteX1" fmla="*/ 1010011 w 6460552"/>
              <a:gd name="connsiteY1" fmla="*/ 591671 h 1219200"/>
              <a:gd name="connsiteX2" fmla="*/ 6460552 w 6460552"/>
              <a:gd name="connsiteY2" fmla="*/ 0 h 121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460552" h="1219200">
                <a:moveTo>
                  <a:pt x="14929" y="1219200"/>
                </a:moveTo>
                <a:cubicBezTo>
                  <a:pt x="-24665" y="1007035"/>
                  <a:pt x="-64259" y="794871"/>
                  <a:pt x="1010011" y="591671"/>
                </a:cubicBezTo>
                <a:cubicBezTo>
                  <a:pt x="2084281" y="388471"/>
                  <a:pt x="4272416" y="194235"/>
                  <a:pt x="6460552" y="0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77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6DBBE9D-9E02-2458-2BFB-839EE0AF0A8E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Big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Θ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(Theta)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6DBBE9D-9E02-2458-2BFB-839EE0AF0A8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4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real valued functions such that are defined for the same domain (i.e.,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dom</m:t>
                    </m:r>
                    <m: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dom</m:t>
                    </m:r>
                    <m: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). We say that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Θ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(pronounced “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Big Theta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”) if and only if there are some constants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such that for all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≥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we have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≤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≤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endParaRPr lang="en-US" sz="1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Alternatively, we say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Θ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𝑔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</m:e>
                        </m:d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if and only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eventually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bounded above below by some multiples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endParaRPr lang="en-US" sz="11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Theorem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Θ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𝑔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</m:e>
                        </m:d>
                      </m:e>
                    </m:d>
                  </m:oMath>
                </a14:m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if and only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𝑂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3"/>
                <a:stretch>
                  <a:fillRect l="-1206" t="-21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8679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E7D49C-62D5-8430-13A8-456906B7C3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8631B490-7B90-39E5-D459-8BCC241EC8B2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Big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Θ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(Theta)</a:t>
                </a:r>
              </a:p>
            </p:txBody>
          </p:sp>
        </mc:Choice>
        <mc:Fallback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8631B490-7B90-39E5-D459-8BCC241EC8B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4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>
            <a:extLst>
              <a:ext uri="{FF2B5EF4-FFF2-40B4-BE49-F238E27FC236}">
                <a16:creationId xmlns:a16="http://schemas.microsoft.com/office/drawing/2014/main" id="{99C3F6EC-C254-511D-7CEB-C54A7F1198E1}"/>
              </a:ext>
            </a:extLst>
          </p:cNvPr>
          <p:cNvSpPr/>
          <p:nvPr/>
        </p:nvSpPr>
        <p:spPr>
          <a:xfrm>
            <a:off x="1771409" y="2093108"/>
            <a:ext cx="6627144" cy="405199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0367E34A-DC9D-81AE-B97A-76949BBF8882}"/>
              </a:ext>
            </a:extLst>
          </p:cNvPr>
          <p:cNvCxnSpPr>
            <a:cxnSpLocks/>
          </p:cNvCxnSpPr>
          <p:nvPr/>
        </p:nvCxnSpPr>
        <p:spPr>
          <a:xfrm flipH="1">
            <a:off x="1773785" y="5484473"/>
            <a:ext cx="6624768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67D6E85F-7F10-638A-C214-175A843BE2B3}"/>
              </a:ext>
            </a:extLst>
          </p:cNvPr>
          <p:cNvCxnSpPr>
            <a:cxnSpLocks/>
          </p:cNvCxnSpPr>
          <p:nvPr/>
        </p:nvCxnSpPr>
        <p:spPr>
          <a:xfrm flipH="1">
            <a:off x="1773785" y="4128347"/>
            <a:ext cx="6624768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54B70B21-71C2-1B25-07A1-A392F96A599E}"/>
              </a:ext>
            </a:extLst>
          </p:cNvPr>
          <p:cNvCxnSpPr>
            <a:cxnSpLocks/>
          </p:cNvCxnSpPr>
          <p:nvPr/>
        </p:nvCxnSpPr>
        <p:spPr>
          <a:xfrm flipH="1">
            <a:off x="1771129" y="2769802"/>
            <a:ext cx="6627424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F097D341-45EE-A30F-98DC-6156539B4B1C}"/>
              </a:ext>
            </a:extLst>
          </p:cNvPr>
          <p:cNvCxnSpPr>
            <a:cxnSpLocks/>
          </p:cNvCxnSpPr>
          <p:nvPr/>
        </p:nvCxnSpPr>
        <p:spPr>
          <a:xfrm flipH="1">
            <a:off x="1771129" y="2311505"/>
            <a:ext cx="6627424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D4F92C8F-8947-2B40-627A-F310B45CCD74}"/>
              </a:ext>
            </a:extLst>
          </p:cNvPr>
          <p:cNvCxnSpPr>
            <a:cxnSpLocks/>
          </p:cNvCxnSpPr>
          <p:nvPr/>
        </p:nvCxnSpPr>
        <p:spPr>
          <a:xfrm>
            <a:off x="2424768" y="2115327"/>
            <a:ext cx="0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4679BF93-1B33-FD68-8582-70BFABDA2C66}"/>
              </a:ext>
            </a:extLst>
          </p:cNvPr>
          <p:cNvCxnSpPr>
            <a:cxnSpLocks/>
          </p:cNvCxnSpPr>
          <p:nvPr/>
        </p:nvCxnSpPr>
        <p:spPr>
          <a:xfrm>
            <a:off x="3781402" y="2113607"/>
            <a:ext cx="0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0ECB70A4-7F54-22EE-AD2A-BE82AFE43C17}"/>
              </a:ext>
            </a:extLst>
          </p:cNvPr>
          <p:cNvCxnSpPr>
            <a:cxnSpLocks/>
          </p:cNvCxnSpPr>
          <p:nvPr/>
        </p:nvCxnSpPr>
        <p:spPr>
          <a:xfrm flipH="1">
            <a:off x="5116732" y="2118428"/>
            <a:ext cx="2585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1384A87F-C91F-3DE7-8061-640564ED99FA}"/>
              </a:ext>
            </a:extLst>
          </p:cNvPr>
          <p:cNvCxnSpPr>
            <a:cxnSpLocks/>
          </p:cNvCxnSpPr>
          <p:nvPr/>
        </p:nvCxnSpPr>
        <p:spPr>
          <a:xfrm flipH="1">
            <a:off x="5564507" y="2113607"/>
            <a:ext cx="2585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D02B6E0-7A83-9E7D-F06E-FCE27844DA76}"/>
              </a:ext>
            </a:extLst>
          </p:cNvPr>
          <p:cNvCxnSpPr>
            <a:cxnSpLocks/>
          </p:cNvCxnSpPr>
          <p:nvPr/>
        </p:nvCxnSpPr>
        <p:spPr>
          <a:xfrm>
            <a:off x="4221261" y="2112743"/>
            <a:ext cx="0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89594DA-402B-CE8F-7E60-35D2CA882B8C}"/>
              </a:ext>
            </a:extLst>
          </p:cNvPr>
          <p:cNvCxnSpPr>
            <a:cxnSpLocks/>
          </p:cNvCxnSpPr>
          <p:nvPr/>
        </p:nvCxnSpPr>
        <p:spPr>
          <a:xfrm flipH="1">
            <a:off x="4674491" y="2112743"/>
            <a:ext cx="2585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1F4E879-8E54-EF0A-80C0-CAB20533A393}"/>
              </a:ext>
            </a:extLst>
          </p:cNvPr>
          <p:cNvCxnSpPr>
            <a:cxnSpLocks/>
          </p:cNvCxnSpPr>
          <p:nvPr/>
        </p:nvCxnSpPr>
        <p:spPr>
          <a:xfrm>
            <a:off x="2890420" y="2112743"/>
            <a:ext cx="0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1136338-D2AA-4B8D-4796-C088B850E257}"/>
              </a:ext>
            </a:extLst>
          </p:cNvPr>
          <p:cNvCxnSpPr>
            <a:cxnSpLocks/>
          </p:cNvCxnSpPr>
          <p:nvPr/>
        </p:nvCxnSpPr>
        <p:spPr>
          <a:xfrm>
            <a:off x="3328707" y="2112743"/>
            <a:ext cx="0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419726D-AFEE-AD05-8EC9-FB55485ACB96}"/>
              </a:ext>
            </a:extLst>
          </p:cNvPr>
          <p:cNvCxnSpPr>
            <a:cxnSpLocks/>
          </p:cNvCxnSpPr>
          <p:nvPr/>
        </p:nvCxnSpPr>
        <p:spPr>
          <a:xfrm flipH="1">
            <a:off x="1771409" y="3696084"/>
            <a:ext cx="6627144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507A1CC-098F-021A-6130-1AD86146A1C6}"/>
              </a:ext>
            </a:extLst>
          </p:cNvPr>
          <p:cNvCxnSpPr>
            <a:cxnSpLocks/>
          </p:cNvCxnSpPr>
          <p:nvPr/>
        </p:nvCxnSpPr>
        <p:spPr>
          <a:xfrm flipH="1">
            <a:off x="1771409" y="3227676"/>
            <a:ext cx="6627144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F39222E-F11F-565E-F8D0-86D62D90FB14}"/>
              </a:ext>
            </a:extLst>
          </p:cNvPr>
          <p:cNvCxnSpPr>
            <a:cxnSpLocks/>
          </p:cNvCxnSpPr>
          <p:nvPr/>
        </p:nvCxnSpPr>
        <p:spPr>
          <a:xfrm flipH="1">
            <a:off x="1771409" y="4559877"/>
            <a:ext cx="6627144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4316179-7F94-A8FC-4FA0-B7356A97ED32}"/>
              </a:ext>
            </a:extLst>
          </p:cNvPr>
          <p:cNvCxnSpPr>
            <a:cxnSpLocks/>
          </p:cNvCxnSpPr>
          <p:nvPr/>
        </p:nvCxnSpPr>
        <p:spPr>
          <a:xfrm flipH="1">
            <a:off x="1771409" y="5017302"/>
            <a:ext cx="6627144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5DCE18FD-81B6-39CC-3995-DE3363C29966}"/>
              </a:ext>
            </a:extLst>
          </p:cNvPr>
          <p:cNvCxnSpPr>
            <a:cxnSpLocks/>
          </p:cNvCxnSpPr>
          <p:nvPr/>
        </p:nvCxnSpPr>
        <p:spPr>
          <a:xfrm>
            <a:off x="1953699" y="2012576"/>
            <a:ext cx="0" cy="423367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E2C1D0D-2EE5-508E-F237-819C6A5640A6}"/>
                  </a:ext>
                </a:extLst>
              </p:cNvPr>
              <p:cNvSpPr txBox="1"/>
              <p:nvPr/>
            </p:nvSpPr>
            <p:spPr>
              <a:xfrm>
                <a:off x="8400841" y="5871380"/>
                <a:ext cx="17690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E2C1D0D-2EE5-508E-F237-819C6A5640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00841" y="5871380"/>
                <a:ext cx="176908" cy="276999"/>
              </a:xfrm>
              <a:prstGeom prst="rect">
                <a:avLst/>
              </a:prstGeom>
              <a:blipFill>
                <a:blip r:embed="rId3"/>
                <a:stretch>
                  <a:fillRect l="-20000" r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B7F96A8-657A-3A90-D14C-93CA639F9A4A}"/>
                  </a:ext>
                </a:extLst>
              </p:cNvPr>
              <p:cNvSpPr txBox="1"/>
              <p:nvPr/>
            </p:nvSpPr>
            <p:spPr>
              <a:xfrm>
                <a:off x="1790830" y="1845095"/>
                <a:ext cx="18511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B7F96A8-657A-3A90-D14C-93CA639F9A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0830" y="1845095"/>
                <a:ext cx="185115" cy="276999"/>
              </a:xfrm>
              <a:prstGeom prst="rect">
                <a:avLst/>
              </a:prstGeom>
              <a:blipFill>
                <a:blip r:embed="rId4"/>
                <a:stretch>
                  <a:fillRect l="-33333" r="-26667" b="-217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E62D40D-1AF0-19CB-D6C6-062664AC9CAD}"/>
                  </a:ext>
                </a:extLst>
              </p:cNvPr>
              <p:cNvSpPr txBox="1"/>
              <p:nvPr/>
            </p:nvSpPr>
            <p:spPr>
              <a:xfrm>
                <a:off x="1836679" y="5936363"/>
                <a:ext cx="117020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E62D40D-1AF0-19CB-D6C6-062664AC9C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6679" y="5936363"/>
                <a:ext cx="117020" cy="184666"/>
              </a:xfrm>
              <a:prstGeom prst="rect">
                <a:avLst/>
              </a:prstGeom>
              <a:blipFill>
                <a:blip r:embed="rId5"/>
                <a:stretch>
                  <a:fillRect l="-30000" r="-30000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571EA214-2E1C-E842-E871-79BB2C5C450B}"/>
              </a:ext>
            </a:extLst>
          </p:cNvPr>
          <p:cNvCxnSpPr>
            <a:cxnSpLocks/>
          </p:cNvCxnSpPr>
          <p:nvPr/>
        </p:nvCxnSpPr>
        <p:spPr>
          <a:xfrm flipH="1">
            <a:off x="6033596" y="2114826"/>
            <a:ext cx="2585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6C5B19D-2F50-EE36-CA38-A3AB358B0BBF}"/>
              </a:ext>
            </a:extLst>
          </p:cNvPr>
          <p:cNvCxnSpPr>
            <a:cxnSpLocks/>
          </p:cNvCxnSpPr>
          <p:nvPr/>
        </p:nvCxnSpPr>
        <p:spPr>
          <a:xfrm flipH="1">
            <a:off x="6499248" y="2114826"/>
            <a:ext cx="2585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7F712DE1-62F3-DCA2-553A-CACC407FAB83}"/>
              </a:ext>
            </a:extLst>
          </p:cNvPr>
          <p:cNvCxnSpPr>
            <a:cxnSpLocks/>
          </p:cNvCxnSpPr>
          <p:nvPr/>
        </p:nvCxnSpPr>
        <p:spPr>
          <a:xfrm flipH="1">
            <a:off x="6983248" y="2118428"/>
            <a:ext cx="2585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9A5927DD-2132-8436-8EF4-F92DA5D954B9}"/>
              </a:ext>
            </a:extLst>
          </p:cNvPr>
          <p:cNvCxnSpPr>
            <a:cxnSpLocks/>
          </p:cNvCxnSpPr>
          <p:nvPr/>
        </p:nvCxnSpPr>
        <p:spPr>
          <a:xfrm flipH="1">
            <a:off x="7453781" y="2118428"/>
            <a:ext cx="2585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97D004ED-70BA-A567-454B-D1DA52E4C777}"/>
              </a:ext>
            </a:extLst>
          </p:cNvPr>
          <p:cNvCxnSpPr>
            <a:cxnSpLocks/>
          </p:cNvCxnSpPr>
          <p:nvPr/>
        </p:nvCxnSpPr>
        <p:spPr>
          <a:xfrm flipH="1">
            <a:off x="7932900" y="2116023"/>
            <a:ext cx="2585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6567AFA1-E262-3067-A170-4FFA03F0F456}"/>
              </a:ext>
            </a:extLst>
          </p:cNvPr>
          <p:cNvCxnSpPr>
            <a:cxnSpLocks/>
          </p:cNvCxnSpPr>
          <p:nvPr/>
        </p:nvCxnSpPr>
        <p:spPr>
          <a:xfrm flipV="1">
            <a:off x="1673601" y="5926861"/>
            <a:ext cx="6838878" cy="2011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Freeform 51">
            <a:extLst>
              <a:ext uri="{FF2B5EF4-FFF2-40B4-BE49-F238E27FC236}">
                <a16:creationId xmlns:a16="http://schemas.microsoft.com/office/drawing/2014/main" id="{4F3C08BB-463B-964D-3140-0942E125BA88}"/>
              </a:ext>
            </a:extLst>
          </p:cNvPr>
          <p:cNvSpPr/>
          <p:nvPr/>
        </p:nvSpPr>
        <p:spPr>
          <a:xfrm>
            <a:off x="1954306" y="2994910"/>
            <a:ext cx="6445623" cy="2519805"/>
          </a:xfrm>
          <a:custGeom>
            <a:avLst/>
            <a:gdLst>
              <a:gd name="connsiteX0" fmla="*/ 0 w 6445623"/>
              <a:gd name="connsiteY0" fmla="*/ 1236431 h 2519805"/>
              <a:gd name="connsiteX1" fmla="*/ 663388 w 6445623"/>
              <a:gd name="connsiteY1" fmla="*/ 35160 h 2519805"/>
              <a:gd name="connsiteX2" fmla="*/ 1004047 w 6445623"/>
              <a:gd name="connsiteY2" fmla="*/ 2446666 h 2519805"/>
              <a:gd name="connsiteX3" fmla="*/ 1703294 w 6445623"/>
              <a:gd name="connsiteY3" fmla="*/ 1828102 h 2519805"/>
              <a:gd name="connsiteX4" fmla="*/ 3702423 w 6445623"/>
              <a:gd name="connsiteY4" fmla="*/ 1137819 h 2519805"/>
              <a:gd name="connsiteX5" fmla="*/ 6445623 w 6445623"/>
              <a:gd name="connsiteY5" fmla="*/ 859913 h 2519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445623" h="2519805">
                <a:moveTo>
                  <a:pt x="0" y="1236431"/>
                </a:moveTo>
                <a:cubicBezTo>
                  <a:pt x="248023" y="534942"/>
                  <a:pt x="496047" y="-166546"/>
                  <a:pt x="663388" y="35160"/>
                </a:cubicBezTo>
                <a:cubicBezTo>
                  <a:pt x="830729" y="236866"/>
                  <a:pt x="830729" y="2147842"/>
                  <a:pt x="1004047" y="2446666"/>
                </a:cubicBezTo>
                <a:cubicBezTo>
                  <a:pt x="1177365" y="2745490"/>
                  <a:pt x="1253565" y="2046243"/>
                  <a:pt x="1703294" y="1828102"/>
                </a:cubicBezTo>
                <a:cubicBezTo>
                  <a:pt x="2153023" y="1609961"/>
                  <a:pt x="2912035" y="1299184"/>
                  <a:pt x="3702423" y="1137819"/>
                </a:cubicBezTo>
                <a:cubicBezTo>
                  <a:pt x="4492811" y="976454"/>
                  <a:pt x="5469217" y="918183"/>
                  <a:pt x="6445623" y="859913"/>
                </a:cubicBezTo>
              </a:path>
            </a:pathLst>
          </a:cu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C5CC51D4-DECE-5CA1-E59B-3DB5407AC938}"/>
                  </a:ext>
                </a:extLst>
              </p:cNvPr>
              <p:cNvSpPr txBox="1"/>
              <p:nvPr/>
            </p:nvSpPr>
            <p:spPr>
              <a:xfrm>
                <a:off x="8412019" y="3705245"/>
                <a:ext cx="50924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C5CC51D4-DECE-5CA1-E59B-3DB5407AC9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2019" y="3705245"/>
                <a:ext cx="509242" cy="276999"/>
              </a:xfrm>
              <a:prstGeom prst="rect">
                <a:avLst/>
              </a:prstGeom>
              <a:blipFill>
                <a:blip r:embed="rId6"/>
                <a:stretch>
                  <a:fillRect l="-17073" r="-14634" b="-347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CE02622A-15A6-41A3-2EE9-C7473B8567A6}"/>
                  </a:ext>
                </a:extLst>
              </p:cNvPr>
              <p:cNvSpPr txBox="1"/>
              <p:nvPr/>
            </p:nvSpPr>
            <p:spPr>
              <a:xfrm>
                <a:off x="8410566" y="4422347"/>
                <a:ext cx="687624" cy="51937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CE02622A-15A6-41A3-2EE9-C7473B8567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0566" y="4422347"/>
                <a:ext cx="687624" cy="519373"/>
              </a:xfrm>
              <a:prstGeom prst="rect">
                <a:avLst/>
              </a:prstGeom>
              <a:blipFill>
                <a:blip r:embed="rId7"/>
                <a:stretch>
                  <a:fillRect l="-7273" t="-2381" r="-10909" b="-119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2DD9B285-B7C6-B9B1-D791-BA2EA2453075}"/>
              </a:ext>
            </a:extLst>
          </p:cNvPr>
          <p:cNvCxnSpPr/>
          <p:nvPr/>
        </p:nvCxnSpPr>
        <p:spPr>
          <a:xfrm>
            <a:off x="3248025" y="2112743"/>
            <a:ext cx="0" cy="4027921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6D5C68EF-2514-7191-1E27-8CDEF3C44803}"/>
                  </a:ext>
                </a:extLst>
              </p:cNvPr>
              <p:cNvSpPr txBox="1"/>
              <p:nvPr/>
            </p:nvSpPr>
            <p:spPr>
              <a:xfrm>
                <a:off x="3102876" y="6096811"/>
                <a:ext cx="28687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6D5C68EF-2514-7191-1E27-8CDEF3C448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2876" y="6096811"/>
                <a:ext cx="286873" cy="276999"/>
              </a:xfrm>
              <a:prstGeom prst="rect">
                <a:avLst/>
              </a:prstGeom>
              <a:blipFill>
                <a:blip r:embed="rId8"/>
                <a:stretch>
                  <a:fillRect l="-13043" r="-8696" b="-86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8AB6BACC-490A-8245-1291-753E27EA9C24}"/>
                  </a:ext>
                </a:extLst>
              </p:cNvPr>
              <p:cNvSpPr txBox="1"/>
              <p:nvPr/>
            </p:nvSpPr>
            <p:spPr>
              <a:xfrm>
                <a:off x="9345620" y="3635321"/>
                <a:ext cx="2124492" cy="4168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𝑔</m:t>
                        </m:r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</m:e>
                        </m:d>
                      </m:e>
                    </m:d>
                  </m:oMath>
                </a14:m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8AB6BACC-490A-8245-1291-753E27EA9C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5620" y="3635321"/>
                <a:ext cx="2124492" cy="416845"/>
              </a:xfrm>
              <a:prstGeom prst="rect">
                <a:avLst/>
              </a:prstGeom>
              <a:blipFill>
                <a:blip r:embed="rId9"/>
                <a:stretch>
                  <a:fillRect l="-6509" t="-17647" b="-352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Freeform 2">
            <a:extLst>
              <a:ext uri="{FF2B5EF4-FFF2-40B4-BE49-F238E27FC236}">
                <a16:creationId xmlns:a16="http://schemas.microsoft.com/office/drawing/2014/main" id="{2CAFF8B6-C0B1-AF3D-DF34-F3EBC42C59C0}"/>
              </a:ext>
            </a:extLst>
          </p:cNvPr>
          <p:cNvSpPr/>
          <p:nvPr/>
        </p:nvSpPr>
        <p:spPr>
          <a:xfrm>
            <a:off x="1947673" y="4717163"/>
            <a:ext cx="6460552" cy="1219200"/>
          </a:xfrm>
          <a:custGeom>
            <a:avLst/>
            <a:gdLst>
              <a:gd name="connsiteX0" fmla="*/ 14929 w 6460552"/>
              <a:gd name="connsiteY0" fmla="*/ 1219200 h 1219200"/>
              <a:gd name="connsiteX1" fmla="*/ 1010011 w 6460552"/>
              <a:gd name="connsiteY1" fmla="*/ 591671 h 1219200"/>
              <a:gd name="connsiteX2" fmla="*/ 6460552 w 6460552"/>
              <a:gd name="connsiteY2" fmla="*/ 0 h 121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460552" h="1219200">
                <a:moveTo>
                  <a:pt x="14929" y="1219200"/>
                </a:moveTo>
                <a:cubicBezTo>
                  <a:pt x="-24665" y="1007035"/>
                  <a:pt x="-64259" y="794871"/>
                  <a:pt x="1010011" y="591671"/>
                </a:cubicBezTo>
                <a:cubicBezTo>
                  <a:pt x="2084281" y="388471"/>
                  <a:pt x="4272416" y="194235"/>
                  <a:pt x="6460552" y="0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B6EC905-7BC4-370A-62B7-572633BFF6AC}"/>
                  </a:ext>
                </a:extLst>
              </p:cNvPr>
              <p:cNvSpPr txBox="1"/>
              <p:nvPr/>
            </p:nvSpPr>
            <p:spPr>
              <a:xfrm>
                <a:off x="9366552" y="3145572"/>
                <a:ext cx="2116477" cy="4168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O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𝑔</m:t>
                        </m:r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</m:e>
                        </m:d>
                      </m:e>
                    </m:d>
                  </m:oMath>
                </a14:m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B6EC905-7BC4-370A-62B7-572633BFF6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66552" y="3145572"/>
                <a:ext cx="2116477" cy="416845"/>
              </a:xfrm>
              <a:prstGeom prst="rect">
                <a:avLst/>
              </a:prstGeom>
              <a:blipFill>
                <a:blip r:embed="rId10"/>
                <a:stretch>
                  <a:fillRect l="-6548" t="-14706" b="-352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8805248-2229-ABD2-F068-308C3F6933CF}"/>
                  </a:ext>
                </a:extLst>
              </p:cNvPr>
              <p:cNvSpPr txBox="1"/>
              <p:nvPr/>
            </p:nvSpPr>
            <p:spPr>
              <a:xfrm>
                <a:off x="9366552" y="4213924"/>
                <a:ext cx="2098267" cy="4168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is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𝜃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𝑔</m:t>
                        </m:r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</m:e>
                        </m:d>
                      </m:e>
                    </m:d>
                  </m:oMath>
                </a14:m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8805248-2229-ABD2-F068-308C3F6933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66552" y="4213924"/>
                <a:ext cx="2098267" cy="416845"/>
              </a:xfrm>
              <a:prstGeom prst="rect">
                <a:avLst/>
              </a:prstGeom>
              <a:blipFill>
                <a:blip r:embed="rId11"/>
                <a:stretch>
                  <a:fillRect l="-6627" t="-14706" b="-352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Freeform 5">
            <a:extLst>
              <a:ext uri="{FF2B5EF4-FFF2-40B4-BE49-F238E27FC236}">
                <a16:creationId xmlns:a16="http://schemas.microsoft.com/office/drawing/2014/main" id="{8F643B31-5B5B-3769-71B8-74E07E1C311D}"/>
              </a:ext>
            </a:extLst>
          </p:cNvPr>
          <p:cNvSpPr/>
          <p:nvPr/>
        </p:nvSpPr>
        <p:spPr>
          <a:xfrm>
            <a:off x="1954306" y="2474259"/>
            <a:ext cx="6445623" cy="3460376"/>
          </a:xfrm>
          <a:custGeom>
            <a:avLst/>
            <a:gdLst>
              <a:gd name="connsiteX0" fmla="*/ 0 w 6445623"/>
              <a:gd name="connsiteY0" fmla="*/ 3460376 h 3460376"/>
              <a:gd name="connsiteX1" fmla="*/ 1326776 w 6445623"/>
              <a:gd name="connsiteY1" fmla="*/ 1775011 h 3460376"/>
              <a:gd name="connsiteX2" fmla="*/ 4858870 w 6445623"/>
              <a:gd name="connsiteY2" fmla="*/ 466164 h 3460376"/>
              <a:gd name="connsiteX3" fmla="*/ 6445623 w 6445623"/>
              <a:gd name="connsiteY3" fmla="*/ 0 h 3460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45623" h="3460376">
                <a:moveTo>
                  <a:pt x="0" y="3460376"/>
                </a:moveTo>
                <a:cubicBezTo>
                  <a:pt x="258482" y="2867211"/>
                  <a:pt x="516964" y="2274046"/>
                  <a:pt x="1326776" y="1775011"/>
                </a:cubicBezTo>
                <a:cubicBezTo>
                  <a:pt x="2136588" y="1275976"/>
                  <a:pt x="4005729" y="761999"/>
                  <a:pt x="4858870" y="466164"/>
                </a:cubicBezTo>
                <a:cubicBezTo>
                  <a:pt x="5712011" y="170329"/>
                  <a:pt x="6078817" y="85164"/>
                  <a:pt x="6445623" y="0"/>
                </a:cubicBez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0B42305-CA33-CC55-901B-C7277255969B}"/>
                  </a:ext>
                </a:extLst>
              </p:cNvPr>
              <p:cNvSpPr txBox="1"/>
              <p:nvPr/>
            </p:nvSpPr>
            <p:spPr>
              <a:xfrm>
                <a:off x="8406794" y="2331437"/>
                <a:ext cx="64915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0B42305-CA33-CC55-901B-C727725596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06794" y="2331437"/>
                <a:ext cx="649152" cy="276999"/>
              </a:xfrm>
              <a:prstGeom prst="rect">
                <a:avLst/>
              </a:prstGeom>
              <a:blipFill>
                <a:blip r:embed="rId12"/>
                <a:stretch>
                  <a:fillRect l="-11321" t="-4348" r="-11321" b="-347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59009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Big O and Power Functions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6BC88CB-5E24-4C73-75D2-7939A9E44903}"/>
              </a:ext>
            </a:extLst>
          </p:cNvPr>
          <p:cNvSpPr/>
          <p:nvPr/>
        </p:nvSpPr>
        <p:spPr>
          <a:xfrm>
            <a:off x="963835" y="1994496"/>
            <a:ext cx="6627144" cy="405199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1DD91E9-812E-FFE6-3557-B626C96298B8}"/>
              </a:ext>
            </a:extLst>
          </p:cNvPr>
          <p:cNvCxnSpPr>
            <a:cxnSpLocks/>
          </p:cNvCxnSpPr>
          <p:nvPr/>
        </p:nvCxnSpPr>
        <p:spPr>
          <a:xfrm flipH="1">
            <a:off x="966211" y="5385861"/>
            <a:ext cx="6624768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12DD60D-97E8-B167-5B03-AD683208299B}"/>
              </a:ext>
            </a:extLst>
          </p:cNvPr>
          <p:cNvCxnSpPr>
            <a:cxnSpLocks/>
          </p:cNvCxnSpPr>
          <p:nvPr/>
        </p:nvCxnSpPr>
        <p:spPr>
          <a:xfrm flipH="1">
            <a:off x="966211" y="4029735"/>
            <a:ext cx="6624768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CE46E79-37AA-63E3-B68B-7089EBFD3B19}"/>
              </a:ext>
            </a:extLst>
          </p:cNvPr>
          <p:cNvCxnSpPr>
            <a:cxnSpLocks/>
          </p:cNvCxnSpPr>
          <p:nvPr/>
        </p:nvCxnSpPr>
        <p:spPr>
          <a:xfrm flipH="1">
            <a:off x="963555" y="2671190"/>
            <a:ext cx="6627424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834B532-B277-D23F-45BE-D3A9D987BE41}"/>
              </a:ext>
            </a:extLst>
          </p:cNvPr>
          <p:cNvCxnSpPr>
            <a:cxnSpLocks/>
          </p:cNvCxnSpPr>
          <p:nvPr/>
        </p:nvCxnSpPr>
        <p:spPr>
          <a:xfrm flipH="1">
            <a:off x="963555" y="2212893"/>
            <a:ext cx="6627424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01A628C-A27B-1768-BC84-AC649BB88C3B}"/>
              </a:ext>
            </a:extLst>
          </p:cNvPr>
          <p:cNvCxnSpPr>
            <a:cxnSpLocks/>
          </p:cNvCxnSpPr>
          <p:nvPr/>
        </p:nvCxnSpPr>
        <p:spPr>
          <a:xfrm>
            <a:off x="1617194" y="2016715"/>
            <a:ext cx="0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6B81ED7-12EC-1FDD-68B6-43B20095F75A}"/>
              </a:ext>
            </a:extLst>
          </p:cNvPr>
          <p:cNvCxnSpPr>
            <a:cxnSpLocks/>
          </p:cNvCxnSpPr>
          <p:nvPr/>
        </p:nvCxnSpPr>
        <p:spPr>
          <a:xfrm>
            <a:off x="2973828" y="2014995"/>
            <a:ext cx="0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E0B48B8-5463-B6E3-D23F-36A3D3B73D22}"/>
              </a:ext>
            </a:extLst>
          </p:cNvPr>
          <p:cNvCxnSpPr>
            <a:cxnSpLocks/>
          </p:cNvCxnSpPr>
          <p:nvPr/>
        </p:nvCxnSpPr>
        <p:spPr>
          <a:xfrm flipH="1">
            <a:off x="4309158" y="2019816"/>
            <a:ext cx="2585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931A2E6-B4CE-FE82-335E-026D77D5458A}"/>
              </a:ext>
            </a:extLst>
          </p:cNvPr>
          <p:cNvCxnSpPr>
            <a:cxnSpLocks/>
          </p:cNvCxnSpPr>
          <p:nvPr/>
        </p:nvCxnSpPr>
        <p:spPr>
          <a:xfrm flipH="1">
            <a:off x="4756933" y="2014995"/>
            <a:ext cx="2585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F8C19EF-7E67-AC72-8739-2DB6083FEF02}"/>
              </a:ext>
            </a:extLst>
          </p:cNvPr>
          <p:cNvCxnSpPr>
            <a:cxnSpLocks/>
          </p:cNvCxnSpPr>
          <p:nvPr/>
        </p:nvCxnSpPr>
        <p:spPr>
          <a:xfrm>
            <a:off x="3413687" y="2014131"/>
            <a:ext cx="0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B814EC9-B374-D3FA-963B-9338AA9009E7}"/>
              </a:ext>
            </a:extLst>
          </p:cNvPr>
          <p:cNvCxnSpPr>
            <a:cxnSpLocks/>
          </p:cNvCxnSpPr>
          <p:nvPr/>
        </p:nvCxnSpPr>
        <p:spPr>
          <a:xfrm flipH="1">
            <a:off x="3866917" y="2014131"/>
            <a:ext cx="2585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A807C8F-55A9-AAD3-0E94-6C786DFF7988}"/>
              </a:ext>
            </a:extLst>
          </p:cNvPr>
          <p:cNvCxnSpPr>
            <a:cxnSpLocks/>
          </p:cNvCxnSpPr>
          <p:nvPr/>
        </p:nvCxnSpPr>
        <p:spPr>
          <a:xfrm>
            <a:off x="2082846" y="2014131"/>
            <a:ext cx="0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832E0FD-5BB3-10B1-067C-FC33488EA01C}"/>
              </a:ext>
            </a:extLst>
          </p:cNvPr>
          <p:cNvCxnSpPr>
            <a:cxnSpLocks/>
          </p:cNvCxnSpPr>
          <p:nvPr/>
        </p:nvCxnSpPr>
        <p:spPr>
          <a:xfrm>
            <a:off x="2521133" y="2014131"/>
            <a:ext cx="0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09CE7DD-66D9-5B3C-C40A-1A74F2DE705F}"/>
              </a:ext>
            </a:extLst>
          </p:cNvPr>
          <p:cNvCxnSpPr>
            <a:cxnSpLocks/>
          </p:cNvCxnSpPr>
          <p:nvPr/>
        </p:nvCxnSpPr>
        <p:spPr>
          <a:xfrm flipH="1">
            <a:off x="963835" y="3597472"/>
            <a:ext cx="6627144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5BC2431-6D74-B130-3B56-15D1FD78C9CA}"/>
              </a:ext>
            </a:extLst>
          </p:cNvPr>
          <p:cNvCxnSpPr>
            <a:cxnSpLocks/>
          </p:cNvCxnSpPr>
          <p:nvPr/>
        </p:nvCxnSpPr>
        <p:spPr>
          <a:xfrm flipH="1">
            <a:off x="963835" y="3129064"/>
            <a:ext cx="6627144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F343FAD-72EE-DB95-912C-D016D7F75D29}"/>
              </a:ext>
            </a:extLst>
          </p:cNvPr>
          <p:cNvCxnSpPr>
            <a:cxnSpLocks/>
          </p:cNvCxnSpPr>
          <p:nvPr/>
        </p:nvCxnSpPr>
        <p:spPr>
          <a:xfrm flipH="1">
            <a:off x="963835" y="4461265"/>
            <a:ext cx="6627144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CBE3747-ADE1-B398-FD2F-538187903F9C}"/>
              </a:ext>
            </a:extLst>
          </p:cNvPr>
          <p:cNvCxnSpPr>
            <a:cxnSpLocks/>
          </p:cNvCxnSpPr>
          <p:nvPr/>
        </p:nvCxnSpPr>
        <p:spPr>
          <a:xfrm flipH="1">
            <a:off x="963835" y="4918690"/>
            <a:ext cx="6627144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D1167B83-6DE2-ED48-B82F-F5F74C9B2EC4}"/>
              </a:ext>
            </a:extLst>
          </p:cNvPr>
          <p:cNvCxnSpPr>
            <a:cxnSpLocks/>
          </p:cNvCxnSpPr>
          <p:nvPr/>
        </p:nvCxnSpPr>
        <p:spPr>
          <a:xfrm>
            <a:off x="1146125" y="1913964"/>
            <a:ext cx="0" cy="423367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39186CF-49E2-9CAC-C979-B87B40704480}"/>
                  </a:ext>
                </a:extLst>
              </p:cNvPr>
              <p:cNvSpPr txBox="1"/>
              <p:nvPr/>
            </p:nvSpPr>
            <p:spPr>
              <a:xfrm>
                <a:off x="7593267" y="5772768"/>
                <a:ext cx="17690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39186CF-49E2-9CAC-C979-B87B407044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3267" y="5772768"/>
                <a:ext cx="176908" cy="276999"/>
              </a:xfrm>
              <a:prstGeom prst="rect">
                <a:avLst/>
              </a:prstGeom>
              <a:blipFill>
                <a:blip r:embed="rId2"/>
                <a:stretch>
                  <a:fillRect l="-21429" r="-1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B873D93E-CFA0-F4FF-B290-F73A1CF4954D}"/>
                  </a:ext>
                </a:extLst>
              </p:cNvPr>
              <p:cNvSpPr txBox="1"/>
              <p:nvPr/>
            </p:nvSpPr>
            <p:spPr>
              <a:xfrm>
                <a:off x="983256" y="1746483"/>
                <a:ext cx="18511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B873D93E-CFA0-F4FF-B290-F73A1CF495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3256" y="1746483"/>
                <a:ext cx="185115" cy="276999"/>
              </a:xfrm>
              <a:prstGeom prst="rect">
                <a:avLst/>
              </a:prstGeom>
              <a:blipFill>
                <a:blip r:embed="rId3"/>
                <a:stretch>
                  <a:fillRect l="-31250" r="-25000" b="-260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E1153AB5-33EF-202E-E124-72771A80C65D}"/>
                  </a:ext>
                </a:extLst>
              </p:cNvPr>
              <p:cNvSpPr txBox="1"/>
              <p:nvPr/>
            </p:nvSpPr>
            <p:spPr>
              <a:xfrm>
                <a:off x="1029105" y="5837751"/>
                <a:ext cx="117020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E1153AB5-33EF-202E-E124-72771A80C6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9105" y="5837751"/>
                <a:ext cx="117020" cy="184666"/>
              </a:xfrm>
              <a:prstGeom prst="rect">
                <a:avLst/>
              </a:prstGeom>
              <a:blipFill>
                <a:blip r:embed="rId4"/>
                <a:stretch>
                  <a:fillRect l="-30000" r="-3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1C98ABB5-03F1-FC79-4B7E-33401A39B4F3}"/>
              </a:ext>
            </a:extLst>
          </p:cNvPr>
          <p:cNvCxnSpPr>
            <a:cxnSpLocks/>
          </p:cNvCxnSpPr>
          <p:nvPr/>
        </p:nvCxnSpPr>
        <p:spPr>
          <a:xfrm flipH="1">
            <a:off x="5226022" y="2016214"/>
            <a:ext cx="2585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F85A4B5-B21F-B93A-2575-DD791F3A63AD}"/>
              </a:ext>
            </a:extLst>
          </p:cNvPr>
          <p:cNvCxnSpPr>
            <a:cxnSpLocks/>
          </p:cNvCxnSpPr>
          <p:nvPr/>
        </p:nvCxnSpPr>
        <p:spPr>
          <a:xfrm flipH="1">
            <a:off x="5691674" y="2016214"/>
            <a:ext cx="2585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12E95B7A-7696-C970-5789-5627AA72AADD}"/>
              </a:ext>
            </a:extLst>
          </p:cNvPr>
          <p:cNvCxnSpPr>
            <a:cxnSpLocks/>
          </p:cNvCxnSpPr>
          <p:nvPr/>
        </p:nvCxnSpPr>
        <p:spPr>
          <a:xfrm flipH="1">
            <a:off x="6175674" y="2019816"/>
            <a:ext cx="2585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FFED7D01-AAB1-64D3-7455-D6EB01630A42}"/>
              </a:ext>
            </a:extLst>
          </p:cNvPr>
          <p:cNvCxnSpPr>
            <a:cxnSpLocks/>
          </p:cNvCxnSpPr>
          <p:nvPr/>
        </p:nvCxnSpPr>
        <p:spPr>
          <a:xfrm flipH="1">
            <a:off x="6646207" y="2019816"/>
            <a:ext cx="2585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115738B5-F083-3D9A-0D7F-C1F7BDEB27F5}"/>
              </a:ext>
            </a:extLst>
          </p:cNvPr>
          <p:cNvCxnSpPr>
            <a:cxnSpLocks/>
          </p:cNvCxnSpPr>
          <p:nvPr/>
        </p:nvCxnSpPr>
        <p:spPr>
          <a:xfrm flipH="1">
            <a:off x="7125326" y="2017411"/>
            <a:ext cx="2585" cy="4023391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3A5E37B3-47D5-A6D9-11CD-78538577CC2B}"/>
              </a:ext>
            </a:extLst>
          </p:cNvPr>
          <p:cNvCxnSpPr>
            <a:cxnSpLocks/>
          </p:cNvCxnSpPr>
          <p:nvPr/>
        </p:nvCxnSpPr>
        <p:spPr>
          <a:xfrm flipV="1">
            <a:off x="866027" y="5828249"/>
            <a:ext cx="6838878" cy="2011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E2741C3D-7EC5-7B2C-7D18-BF9767BFDEC0}"/>
                  </a:ext>
                </a:extLst>
              </p:cNvPr>
              <p:cNvSpPr txBox="1"/>
              <p:nvPr/>
            </p:nvSpPr>
            <p:spPr>
              <a:xfrm>
                <a:off x="2295302" y="5998199"/>
                <a:ext cx="28687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E2741C3D-7EC5-7B2C-7D18-BF9767BFDE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5302" y="5998199"/>
                <a:ext cx="286873" cy="276999"/>
              </a:xfrm>
              <a:prstGeom prst="rect">
                <a:avLst/>
              </a:prstGeom>
              <a:blipFill>
                <a:blip r:embed="rId5"/>
                <a:stretch>
                  <a:fillRect l="-8333" r="-4167" b="-181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49EB5099-2044-5AC7-9936-CEEB7A985C50}"/>
              </a:ext>
            </a:extLst>
          </p:cNvPr>
          <p:cNvCxnSpPr/>
          <p:nvPr/>
        </p:nvCxnSpPr>
        <p:spPr>
          <a:xfrm>
            <a:off x="866027" y="5385861"/>
            <a:ext cx="6838878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8159185E-9619-73C1-8AF8-57458EBD723A}"/>
              </a:ext>
            </a:extLst>
          </p:cNvPr>
          <p:cNvCxnSpPr>
            <a:cxnSpLocks/>
          </p:cNvCxnSpPr>
          <p:nvPr/>
        </p:nvCxnSpPr>
        <p:spPr>
          <a:xfrm flipV="1">
            <a:off x="838200" y="1795606"/>
            <a:ext cx="4338918" cy="4361234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Freeform 45">
            <a:extLst>
              <a:ext uri="{FF2B5EF4-FFF2-40B4-BE49-F238E27FC236}">
                <a16:creationId xmlns:a16="http://schemas.microsoft.com/office/drawing/2014/main" id="{6A4C1AFB-6531-4364-0921-1C5AED6DF043}"/>
              </a:ext>
            </a:extLst>
          </p:cNvPr>
          <p:cNvSpPr/>
          <p:nvPr/>
        </p:nvSpPr>
        <p:spPr>
          <a:xfrm>
            <a:off x="1137767" y="4150659"/>
            <a:ext cx="6454588" cy="1712258"/>
          </a:xfrm>
          <a:custGeom>
            <a:avLst/>
            <a:gdLst>
              <a:gd name="connsiteX0" fmla="*/ 0 w 6454588"/>
              <a:gd name="connsiteY0" fmla="*/ 1712258 h 1712258"/>
              <a:gd name="connsiteX1" fmla="*/ 116541 w 6454588"/>
              <a:gd name="connsiteY1" fmla="*/ 1443317 h 1712258"/>
              <a:gd name="connsiteX2" fmla="*/ 475130 w 6454588"/>
              <a:gd name="connsiteY2" fmla="*/ 1237129 h 1712258"/>
              <a:gd name="connsiteX3" fmla="*/ 1828800 w 6454588"/>
              <a:gd name="connsiteY3" fmla="*/ 779929 h 1712258"/>
              <a:gd name="connsiteX4" fmla="*/ 4096871 w 6454588"/>
              <a:gd name="connsiteY4" fmla="*/ 331694 h 1712258"/>
              <a:gd name="connsiteX5" fmla="*/ 6454588 w 6454588"/>
              <a:gd name="connsiteY5" fmla="*/ 0 h 1712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454588" h="1712258">
                <a:moveTo>
                  <a:pt x="0" y="1712258"/>
                </a:moveTo>
                <a:cubicBezTo>
                  <a:pt x="18676" y="1617381"/>
                  <a:pt x="37353" y="1522505"/>
                  <a:pt x="116541" y="1443317"/>
                </a:cubicBezTo>
                <a:cubicBezTo>
                  <a:pt x="195729" y="1364129"/>
                  <a:pt x="189754" y="1347694"/>
                  <a:pt x="475130" y="1237129"/>
                </a:cubicBezTo>
                <a:cubicBezTo>
                  <a:pt x="760506" y="1126564"/>
                  <a:pt x="1225177" y="930835"/>
                  <a:pt x="1828800" y="779929"/>
                </a:cubicBezTo>
                <a:cubicBezTo>
                  <a:pt x="2432423" y="629023"/>
                  <a:pt x="3325906" y="461682"/>
                  <a:pt x="4096871" y="331694"/>
                </a:cubicBezTo>
                <a:cubicBezTo>
                  <a:pt x="4867836" y="201706"/>
                  <a:pt x="5661212" y="100853"/>
                  <a:pt x="6454588" y="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Freeform 47">
            <a:extLst>
              <a:ext uri="{FF2B5EF4-FFF2-40B4-BE49-F238E27FC236}">
                <a16:creationId xmlns:a16="http://schemas.microsoft.com/office/drawing/2014/main" id="{CB32B159-9224-E744-C509-57591B12AF29}"/>
              </a:ext>
            </a:extLst>
          </p:cNvPr>
          <p:cNvSpPr/>
          <p:nvPr/>
        </p:nvSpPr>
        <p:spPr>
          <a:xfrm>
            <a:off x="1146732" y="1676400"/>
            <a:ext cx="1452677" cy="4159623"/>
          </a:xfrm>
          <a:custGeom>
            <a:avLst/>
            <a:gdLst>
              <a:gd name="connsiteX0" fmla="*/ 0 w 1452677"/>
              <a:gd name="connsiteY0" fmla="*/ 4159623 h 4159623"/>
              <a:gd name="connsiteX1" fmla="*/ 259976 w 1452677"/>
              <a:gd name="connsiteY1" fmla="*/ 4078941 h 4159623"/>
              <a:gd name="connsiteX2" fmla="*/ 484094 w 1452677"/>
              <a:gd name="connsiteY2" fmla="*/ 3738282 h 4159623"/>
              <a:gd name="connsiteX3" fmla="*/ 950259 w 1452677"/>
              <a:gd name="connsiteY3" fmla="*/ 2366682 h 4159623"/>
              <a:gd name="connsiteX4" fmla="*/ 1371600 w 1452677"/>
              <a:gd name="connsiteY4" fmla="*/ 537882 h 4159623"/>
              <a:gd name="connsiteX5" fmla="*/ 1452282 w 1452677"/>
              <a:gd name="connsiteY5" fmla="*/ 0 h 4159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52677" h="4159623">
                <a:moveTo>
                  <a:pt x="0" y="4159623"/>
                </a:moveTo>
                <a:cubicBezTo>
                  <a:pt x="89647" y="4154393"/>
                  <a:pt x="179294" y="4149164"/>
                  <a:pt x="259976" y="4078941"/>
                </a:cubicBezTo>
                <a:cubicBezTo>
                  <a:pt x="340658" y="4008718"/>
                  <a:pt x="369047" y="4023658"/>
                  <a:pt x="484094" y="3738282"/>
                </a:cubicBezTo>
                <a:cubicBezTo>
                  <a:pt x="599141" y="3452905"/>
                  <a:pt x="802341" y="2900082"/>
                  <a:pt x="950259" y="2366682"/>
                </a:cubicBezTo>
                <a:cubicBezTo>
                  <a:pt x="1098177" y="1833282"/>
                  <a:pt x="1287930" y="932329"/>
                  <a:pt x="1371600" y="537882"/>
                </a:cubicBezTo>
                <a:cubicBezTo>
                  <a:pt x="1455270" y="143435"/>
                  <a:pt x="1453776" y="71717"/>
                  <a:pt x="1452282" y="0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306BCFE0-1DDF-9DD1-1AAE-095E5E2255ED}"/>
              </a:ext>
            </a:extLst>
          </p:cNvPr>
          <p:cNvSpPr/>
          <p:nvPr/>
        </p:nvSpPr>
        <p:spPr>
          <a:xfrm>
            <a:off x="2438738" y="1515035"/>
            <a:ext cx="465076" cy="4794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5008F1B7-8514-7D71-738A-57947E2638C2}"/>
                  </a:ext>
                </a:extLst>
              </p:cNvPr>
              <p:cNvSpPr txBox="1"/>
              <p:nvPr/>
            </p:nvSpPr>
            <p:spPr>
              <a:xfrm>
                <a:off x="7699641" y="5242771"/>
                <a:ext cx="60991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5008F1B7-8514-7D71-738A-57947E2638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9641" y="5242771"/>
                <a:ext cx="609911" cy="276999"/>
              </a:xfrm>
              <a:prstGeom prst="rect">
                <a:avLst/>
              </a:prstGeom>
              <a:blipFill>
                <a:blip r:embed="rId6"/>
                <a:stretch>
                  <a:fillRect l="-10204" r="-8163" b="-260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CC3A2432-56C2-521D-718D-9C583EBD8FA8}"/>
                  </a:ext>
                </a:extLst>
              </p:cNvPr>
              <p:cNvSpPr txBox="1"/>
              <p:nvPr/>
            </p:nvSpPr>
            <p:spPr>
              <a:xfrm>
                <a:off x="7609558" y="3996044"/>
                <a:ext cx="763671" cy="2800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CC3A2432-56C2-521D-718D-9C583EBD8F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09558" y="3996044"/>
                <a:ext cx="763671" cy="280077"/>
              </a:xfrm>
              <a:prstGeom prst="rect">
                <a:avLst/>
              </a:prstGeom>
              <a:blipFill>
                <a:blip r:embed="rId7"/>
                <a:stretch>
                  <a:fillRect l="-8197" r="-3279" b="-260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5672968-2517-ADA8-0DE8-B696DB0F9C11}"/>
                  </a:ext>
                </a:extLst>
              </p:cNvPr>
              <p:cNvSpPr txBox="1"/>
              <p:nvPr/>
            </p:nvSpPr>
            <p:spPr>
              <a:xfrm>
                <a:off x="4869826" y="1576637"/>
                <a:ext cx="61209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5672968-2517-ADA8-0DE8-B696DB0F9C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9826" y="1576637"/>
                <a:ext cx="612091" cy="276999"/>
              </a:xfrm>
              <a:prstGeom prst="rect">
                <a:avLst/>
              </a:prstGeom>
              <a:blipFill>
                <a:blip r:embed="rId8"/>
                <a:stretch>
                  <a:fillRect l="-10204" r="-4082" b="-272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A4A41DAD-0400-FE45-269C-2CFC609AB914}"/>
                  </a:ext>
                </a:extLst>
              </p:cNvPr>
              <p:cNvSpPr txBox="1"/>
              <p:nvPr/>
            </p:nvSpPr>
            <p:spPr>
              <a:xfrm>
                <a:off x="2276129" y="1737914"/>
                <a:ext cx="72507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A4A41DAD-0400-FE45-269C-2CFC609AB9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6129" y="1737914"/>
                <a:ext cx="725070" cy="276999"/>
              </a:xfrm>
              <a:prstGeom prst="rect">
                <a:avLst/>
              </a:prstGeom>
              <a:blipFill>
                <a:blip r:embed="rId9"/>
                <a:stretch>
                  <a:fillRect l="-8621" t="-4348" r="-3448" b="-260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01BE2B50-3637-FB50-5886-9A0C32C37C3B}"/>
                  </a:ext>
                </a:extLst>
              </p:cNvPr>
              <p:cNvSpPr txBox="1"/>
              <p:nvPr/>
            </p:nvSpPr>
            <p:spPr>
              <a:xfrm>
                <a:off x="8589535" y="2014131"/>
                <a:ext cx="3217804" cy="4385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⇔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sup>
                    </m:sSup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is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01BE2B50-3637-FB50-5886-9A0C32C37C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89535" y="2014131"/>
                <a:ext cx="3217804" cy="438582"/>
              </a:xfrm>
              <a:prstGeom prst="rect">
                <a:avLst/>
              </a:prstGeom>
              <a:blipFill>
                <a:blip r:embed="rId10"/>
                <a:stretch>
                  <a:fillRect l="-2756" t="-25714" r="-4331" b="-45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FBCC0EB7-BF24-B650-1D34-B041E6034126}"/>
                  </a:ext>
                </a:extLst>
              </p:cNvPr>
              <p:cNvSpPr txBox="1"/>
              <p:nvPr/>
            </p:nvSpPr>
            <p:spPr>
              <a:xfrm>
                <a:off x="8589535" y="2605497"/>
                <a:ext cx="3210623" cy="4385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⇔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sup>
                    </m:sSup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is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</a:rPr>
                      <m:t>Ω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FBCC0EB7-BF24-B650-1D34-B041E60341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89535" y="2605497"/>
                <a:ext cx="3210623" cy="438582"/>
              </a:xfrm>
              <a:prstGeom prst="rect">
                <a:avLst/>
              </a:prstGeom>
              <a:blipFill>
                <a:blip r:embed="rId11"/>
                <a:stretch>
                  <a:fillRect l="-3937" t="-22222" r="-3937" b="-44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363BD23E-E5F1-B6FE-4FD7-03ADD820EBB0}"/>
                  </a:ext>
                </a:extLst>
              </p:cNvPr>
              <p:cNvSpPr txBox="1"/>
              <p:nvPr/>
            </p:nvSpPr>
            <p:spPr>
              <a:xfrm>
                <a:off x="8583444" y="3213665"/>
                <a:ext cx="3199402" cy="4385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⇔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sup>
                    </m:sSup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is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363BD23E-E5F1-B6FE-4FD7-03ADD820EB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83444" y="3213665"/>
                <a:ext cx="3199402" cy="438582"/>
              </a:xfrm>
              <a:prstGeom prst="rect">
                <a:avLst/>
              </a:prstGeom>
              <a:blipFill>
                <a:blip r:embed="rId12"/>
                <a:stretch>
                  <a:fillRect l="-2372" t="-22222" r="-4348" b="-44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62951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5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4522</TotalTime>
  <Words>659</Words>
  <Application>Microsoft Macintosh PowerPoint</Application>
  <PresentationFormat>Widescreen</PresentationFormat>
  <Paragraphs>68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Cambria Math</vt:lpstr>
      <vt:lpstr>Office Theme</vt:lpstr>
      <vt:lpstr>Big O Notation March 11, 2026</vt:lpstr>
      <vt:lpstr>Agenda</vt:lpstr>
      <vt:lpstr>Big O</vt:lpstr>
      <vt:lpstr>Big O</vt:lpstr>
      <vt:lpstr>Big Ω (Omega)</vt:lpstr>
      <vt:lpstr>Big Ω (Omega)</vt:lpstr>
      <vt:lpstr>Big Θ (Theta)</vt:lpstr>
      <vt:lpstr>Big Θ (Theta)</vt:lpstr>
      <vt:lpstr>Big O and Power Functions</vt:lpstr>
      <vt:lpstr>Big O and Polynomial Functions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Definition January 16, 2026</dc:title>
  <dc:creator>Charlie MURPHY</dc:creator>
  <cp:lastModifiedBy>Charlie MURPHY</cp:lastModifiedBy>
  <cp:revision>57</cp:revision>
  <dcterms:created xsi:type="dcterms:W3CDTF">2026-01-16T17:57:13Z</dcterms:created>
  <dcterms:modified xsi:type="dcterms:W3CDTF">2026-03-11T20:57:44Z</dcterms:modified>
</cp:coreProperties>
</file>