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3" r:id="rId4"/>
    <p:sldId id="274" r:id="rId5"/>
    <p:sldId id="275" r:id="rId6"/>
    <p:sldId id="277" r:id="rId7"/>
    <p:sldId id="276" r:id="rId8"/>
    <p:sldId id="278" r:id="rId9"/>
    <p:sldId id="279" r:id="rId10"/>
    <p:sldId id="280" r:id="rId11"/>
    <p:sldId id="28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274"/>
            <p14:sldId id="275"/>
            <p14:sldId id="277"/>
            <p14:sldId id="276"/>
            <p14:sldId id="278"/>
            <p14:sldId id="279"/>
            <p14:sldId id="280"/>
            <p14:sldId id="281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4"/>
    <p:restoredTop sz="94829"/>
  </p:normalViewPr>
  <p:slideViewPr>
    <p:cSldViewPr snapToGrid="0">
      <p:cViewPr varScale="1">
        <p:scale>
          <a:sx n="121" d="100"/>
          <a:sy n="121" d="100"/>
        </p:scale>
        <p:origin x="200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Recurrence Relations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March 4,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4. Sec 23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084FF-6E0C-E1F8-FA2B-2B21C78C6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B5E22-7DE1-615D-1D9B-3D56C9381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Second-Order Recurrence 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E8E944B-318B-7F0B-C410-E7056D21DD0A}"/>
                  </a:ext>
                </a:extLst>
              </p:cNvPr>
              <p:cNvSpPr txBox="1"/>
              <p:nvPr/>
            </p:nvSpPr>
            <p:spPr>
              <a:xfrm>
                <a:off x="1395984" y="2382559"/>
                <a:ext cx="3980688" cy="16619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𝑠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𝑡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</m:sSub>
                  </m:oMath>
                </a14:m>
                <a:r>
                  <a:rPr lang="en-US" sz="36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/>
                  <a:t> </a:t>
                </a:r>
                <a:endParaRPr lang="en-US" sz="36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E8E944B-318B-7F0B-C410-E7056D21DD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984" y="2382559"/>
                <a:ext cx="3980688" cy="16619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B892F97-18F8-7BA3-414F-41D146D4DC9D}"/>
                  </a:ext>
                </a:extLst>
              </p:cNvPr>
              <p:cNvSpPr txBox="1"/>
              <p:nvPr/>
            </p:nvSpPr>
            <p:spPr>
              <a:xfrm>
                <a:off x="6815330" y="3225819"/>
                <a:ext cx="3770376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3600" b="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B892F97-18F8-7BA3-414F-41D146D4DC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5330" y="3225819"/>
                <a:ext cx="3770376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F9931E-51B7-5E47-B12C-ECA1A3260CC7}"/>
                  </a:ext>
                </a:extLst>
              </p:cNvPr>
              <p:cNvSpPr txBox="1"/>
              <p:nvPr/>
            </p:nvSpPr>
            <p:spPr>
              <a:xfrm>
                <a:off x="6815330" y="2505670"/>
                <a:ext cx="1392936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3600" b="0" dirty="0"/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F9931E-51B7-5E47-B12C-ECA1A3260C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5330" y="2505670"/>
                <a:ext cx="1392936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94D710D-5267-FCEB-919E-F34DF6632569}"/>
                  </a:ext>
                </a:extLst>
              </p:cNvPr>
              <p:cNvSpPr txBox="1"/>
              <p:nvPr/>
            </p:nvSpPr>
            <p:spPr>
              <a:xfrm>
                <a:off x="6888482" y="4007522"/>
                <a:ext cx="3770376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b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Sup>
                      <m:sSub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bSup>
                  </m:oMath>
                </a14:m>
                <a:r>
                  <a:rPr lang="en-US" sz="3600" b="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94D710D-5267-FCEB-919E-F34DF66325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482" y="4007522"/>
                <a:ext cx="3770376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15B524A2-4124-AF58-B1E7-E28A14CD456A}"/>
              </a:ext>
            </a:extLst>
          </p:cNvPr>
          <p:cNvSpPr txBox="1"/>
          <p:nvPr/>
        </p:nvSpPr>
        <p:spPr>
          <a:xfrm>
            <a:off x="6733034" y="2044006"/>
            <a:ext cx="2563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Possible Solutions:</a:t>
            </a:r>
          </a:p>
        </p:txBody>
      </p:sp>
    </p:spTree>
    <p:extLst>
      <p:ext uri="{BB962C8B-B14F-4D97-AF65-F5344CB8AC3E}">
        <p14:creationId xmlns:p14="http://schemas.microsoft.com/office/powerpoint/2010/main" val="238686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83205-1B22-D676-FADE-F4F6D896E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38F21-E07E-84E9-9A7A-799F96B8A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Second-Order Recurrence 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49CE9F-2F11-2057-24D8-FAFA46B0C805}"/>
                  </a:ext>
                </a:extLst>
              </p:cNvPr>
              <p:cNvSpPr txBox="1"/>
              <p:nvPr/>
            </p:nvSpPr>
            <p:spPr>
              <a:xfrm>
                <a:off x="1395984" y="2382559"/>
                <a:ext cx="3980688" cy="16619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𝑠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𝑡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</m:sSub>
                  </m:oMath>
                </a14:m>
                <a:r>
                  <a:rPr lang="en-US" sz="36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/>
                  <a:t> </a:t>
                </a:r>
                <a:endParaRPr lang="en-US" sz="36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49CE9F-2F11-2057-24D8-FAFA46B0C8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984" y="2382559"/>
                <a:ext cx="3980688" cy="16619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C916E4-D414-2DC6-FF7E-C285A58B7762}"/>
                  </a:ext>
                </a:extLst>
              </p:cNvPr>
              <p:cNvSpPr txBox="1"/>
              <p:nvPr/>
            </p:nvSpPr>
            <p:spPr>
              <a:xfrm>
                <a:off x="6423660" y="2220206"/>
                <a:ext cx="475945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Assume solution is of the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C916E4-D414-2DC6-FF7E-C285A58B7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3660" y="2220206"/>
                <a:ext cx="4759452" cy="461665"/>
              </a:xfrm>
              <a:prstGeom prst="rect">
                <a:avLst/>
              </a:prstGeom>
              <a:blipFill>
                <a:blip r:embed="rId3"/>
                <a:stretch>
                  <a:fillRect l="-2049" t="-11842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F2EB7BF-2E12-1229-ACE9-566CF018CF17}"/>
                  </a:ext>
                </a:extLst>
              </p:cNvPr>
              <p:cNvSpPr txBox="1"/>
              <p:nvPr/>
            </p:nvSpPr>
            <p:spPr>
              <a:xfrm>
                <a:off x="6941658" y="2992558"/>
                <a:ext cx="3737562" cy="31071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sub>
                          </m:sSub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𝑡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  <a:p>
                <a:pPr algn="ctr"/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divide all by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sup>
                    </m:sSup>
                  </m:oMath>
                </a14:m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𝑠𝑟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  <a:p>
                <a:pPr algn="ctr"/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solve for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</m:oMath>
                </a14:m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+4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F2EB7BF-2E12-1229-ACE9-566CF018CF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1658" y="2992558"/>
                <a:ext cx="3737562" cy="3107197"/>
              </a:xfrm>
              <a:prstGeom prst="rect">
                <a:avLst/>
              </a:prstGeom>
              <a:blipFill>
                <a:blip r:embed="rId4"/>
                <a:stretch>
                  <a:fillRect l="-678" r="-2034" b="-32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BAEE1CA-12EF-269C-E038-CC8320D0704D}"/>
                  </a:ext>
                </a:extLst>
              </p:cNvPr>
              <p:cNvSpPr txBox="1"/>
              <p:nvPr/>
            </p:nvSpPr>
            <p:spPr>
              <a:xfrm>
                <a:off x="1177994" y="4551757"/>
                <a:ext cx="265111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BAEE1CA-12EF-269C-E038-CC8320D070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994" y="4551757"/>
                <a:ext cx="2651110" cy="369332"/>
              </a:xfrm>
              <a:prstGeom prst="rect">
                <a:avLst/>
              </a:prstGeom>
              <a:blipFill>
                <a:blip r:embed="rId5"/>
                <a:stretch>
                  <a:fillRect l="-6897" t="-25000" r="-2989" b="-5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0AD91F1-3FC9-4125-36AA-874D4203B96B}"/>
                  </a:ext>
                </a:extLst>
              </p:cNvPr>
              <p:cNvSpPr txBox="1"/>
              <p:nvPr/>
            </p:nvSpPr>
            <p:spPr>
              <a:xfrm>
                <a:off x="1177994" y="5234509"/>
                <a:ext cx="422583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0AD91F1-3FC9-4125-36AA-874D4203B9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994" y="5234509"/>
                <a:ext cx="4225837" cy="369332"/>
              </a:xfrm>
              <a:prstGeom prst="rect">
                <a:avLst/>
              </a:prstGeom>
              <a:blipFill>
                <a:blip r:embed="rId6"/>
                <a:stretch>
                  <a:fillRect l="-4329" t="-25000" r="-144" b="-5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0D54CE7-84C9-F1F8-89E7-E95AE6190341}"/>
                  </a:ext>
                </a:extLst>
              </p:cNvPr>
              <p:cNvSpPr txBox="1"/>
              <p:nvPr/>
            </p:nvSpPr>
            <p:spPr>
              <a:xfrm>
                <a:off x="1177994" y="5926380"/>
                <a:ext cx="466012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p>
                    </m:sSub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p>
                    </m:sSubSup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0D54CE7-84C9-F1F8-89E7-E95AE61903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994" y="5926380"/>
                <a:ext cx="4660122" cy="369332"/>
              </a:xfrm>
              <a:prstGeom prst="rect">
                <a:avLst/>
              </a:prstGeom>
              <a:blipFill>
                <a:blip r:embed="rId7"/>
                <a:stretch>
                  <a:fillRect l="-3922" t="-24590" b="-491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FAFDF86-04AE-FFD3-09F9-74B6C20F2BB8}"/>
              </a:ext>
            </a:extLst>
          </p:cNvPr>
          <p:cNvCxnSpPr>
            <a:cxnSpLocks/>
          </p:cNvCxnSpPr>
          <p:nvPr/>
        </p:nvCxnSpPr>
        <p:spPr>
          <a:xfrm flipH="1">
            <a:off x="4568289" y="4627347"/>
            <a:ext cx="732237" cy="66089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14C2B9F-CF92-AF3F-AF58-2DEE8F6B327E}"/>
              </a:ext>
            </a:extLst>
          </p:cNvPr>
          <p:cNvCxnSpPr>
            <a:cxnSpLocks/>
          </p:cNvCxnSpPr>
          <p:nvPr/>
        </p:nvCxnSpPr>
        <p:spPr>
          <a:xfrm flipH="1">
            <a:off x="5102352" y="4736423"/>
            <a:ext cx="878437" cy="11899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7C371C5-D26D-1C32-7399-9FF2FF14FEAA}"/>
                  </a:ext>
                </a:extLst>
              </p:cNvPr>
              <p:cNvSpPr txBox="1"/>
              <p:nvPr/>
            </p:nvSpPr>
            <p:spPr>
              <a:xfrm>
                <a:off x="4703372" y="3790323"/>
                <a:ext cx="2132984" cy="8309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Setup equations using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solve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7C371C5-D26D-1C32-7399-9FF2FF14F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3372" y="3790323"/>
                <a:ext cx="2132984" cy="830997"/>
              </a:xfrm>
              <a:prstGeom prst="rect">
                <a:avLst/>
              </a:prstGeom>
              <a:blipFill>
                <a:blip r:embed="rId8"/>
                <a:stretch>
                  <a:fillRect l="-860" t="-9559" r="-229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223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Recurrence Relations</a:t>
            </a:r>
          </a:p>
        </p:txBody>
      </p:sp>
      <p:sp>
        <p:nvSpPr>
          <p:cNvPr id="3" name="Content Placeholder 14">
            <a:extLst>
              <a:ext uri="{FF2B5EF4-FFF2-40B4-BE49-F238E27FC236}">
                <a16:creationId xmlns:a16="http://schemas.microsoft.com/office/drawing/2014/main" id="{5E777AF2-08C1-87E3-A452-9D031C3B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47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recurrence relation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 an equation that defines a sequence in terms of previous terms.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4ADDD42-D8A7-79DF-0170-CE007E38BDC7}"/>
                  </a:ext>
                </a:extLst>
              </p:cNvPr>
              <p:cNvSpPr txBox="1"/>
              <p:nvPr/>
            </p:nvSpPr>
            <p:spPr>
              <a:xfrm>
                <a:off x="838200" y="3895995"/>
                <a:ext cx="1933956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b="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4ADDD42-D8A7-79DF-0170-CE007E38BD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895995"/>
                <a:ext cx="1933956" cy="738664"/>
              </a:xfrm>
              <a:prstGeom prst="rect">
                <a:avLst/>
              </a:prstGeom>
              <a:blipFill>
                <a:blip r:embed="rId2"/>
                <a:stretch>
                  <a:fillRect l="-4101" r="-2839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04FCEED-64D6-3EB7-5916-C10CF2542213}"/>
                  </a:ext>
                </a:extLst>
              </p:cNvPr>
              <p:cNvSpPr txBox="1"/>
              <p:nvPr/>
            </p:nvSpPr>
            <p:spPr>
              <a:xfrm>
                <a:off x="3277552" y="3895995"/>
                <a:ext cx="2206752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400" b="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04FCEED-64D6-3EB7-5916-C10CF2542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552" y="3895995"/>
                <a:ext cx="2206752" cy="738664"/>
              </a:xfrm>
              <a:prstGeom prst="rect">
                <a:avLst/>
              </a:prstGeom>
              <a:blipFill>
                <a:blip r:embed="rId3"/>
                <a:stretch>
                  <a:fillRect l="-3591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B0254E-5422-416D-F672-97ADE592D0E0}"/>
                  </a:ext>
                </a:extLst>
              </p:cNvPr>
              <p:cNvSpPr txBox="1"/>
              <p:nvPr/>
            </p:nvSpPr>
            <p:spPr>
              <a:xfrm>
                <a:off x="6006941" y="3895995"/>
                <a:ext cx="2715768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</m:sSub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2400" b="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B0254E-5422-416D-F672-97ADE592D0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6941" y="3895995"/>
                <a:ext cx="2715768" cy="1107996"/>
              </a:xfrm>
              <a:prstGeom prst="rect">
                <a:avLst/>
              </a:prstGeom>
              <a:blipFill>
                <a:blip r:embed="rId4"/>
                <a:stretch>
                  <a:fillRect l="-2691" r="-448" b="-32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AFF1BC2-1480-82EF-0BC2-147A4F87DA8F}"/>
                  </a:ext>
                </a:extLst>
              </p:cNvPr>
              <p:cNvSpPr txBox="1"/>
              <p:nvPr/>
            </p:nvSpPr>
            <p:spPr>
              <a:xfrm>
                <a:off x="9245346" y="3895995"/>
                <a:ext cx="2343912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</m:sSub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b="0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AFF1BC2-1480-82EF-0BC2-147A4F87DA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5346" y="3895995"/>
                <a:ext cx="2343912" cy="1107996"/>
              </a:xfrm>
              <a:prstGeom prst="rect">
                <a:avLst/>
              </a:prstGeom>
              <a:blipFill>
                <a:blip r:embed="rId5"/>
                <a:stretch>
                  <a:fillRect l="-3385" r="-2344" b="-32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3F5E9F0F-AB4C-E8D4-27CA-220C30354CF7}"/>
              </a:ext>
            </a:extLst>
          </p:cNvPr>
          <p:cNvSpPr txBox="1"/>
          <p:nvPr/>
        </p:nvSpPr>
        <p:spPr>
          <a:xfrm>
            <a:off x="728797" y="3242548"/>
            <a:ext cx="4660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First-Order (linear) Recurrence Relations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676628-B5B0-7F8F-A80F-752E7AAA8C94}"/>
              </a:ext>
            </a:extLst>
          </p:cNvPr>
          <p:cNvSpPr txBox="1"/>
          <p:nvPr/>
        </p:nvSpPr>
        <p:spPr>
          <a:xfrm>
            <a:off x="6225871" y="3242548"/>
            <a:ext cx="4993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Second-Order (linear) Recurrence 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64B1E4-0575-91C8-C0DC-B95379D16EDD}"/>
                  </a:ext>
                </a:extLst>
              </p:cNvPr>
              <p:cNvSpPr txBox="1"/>
              <p:nvPr/>
            </p:nvSpPr>
            <p:spPr>
              <a:xfrm>
                <a:off x="1629705" y="5635555"/>
                <a:ext cx="2530886" cy="6301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64B1E4-0575-91C8-C0DC-B95379D16E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705" y="5635555"/>
                <a:ext cx="2530886" cy="6301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96C544A-9D3D-312D-9DD1-7167959C06F0}"/>
                  </a:ext>
                </a:extLst>
              </p:cNvPr>
              <p:cNvSpPr txBox="1"/>
              <p:nvPr/>
            </p:nvSpPr>
            <p:spPr>
              <a:xfrm>
                <a:off x="5880136" y="5706698"/>
                <a:ext cx="5583067" cy="7861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min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, 1+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 −2</m:t>
                                  </m:r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/>
                  <a:t>         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=∞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96C544A-9D3D-312D-9DD1-7167959C06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0136" y="5706698"/>
                <a:ext cx="5583067" cy="786177"/>
              </a:xfrm>
              <a:prstGeom prst="rect">
                <a:avLst/>
              </a:prstGeom>
              <a:blipFill>
                <a:blip r:embed="rId7"/>
                <a:stretch>
                  <a:fillRect b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8DF84-8808-03B8-2FC4-67347BD8D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F946B-6C62-959E-5D89-48EB54D1D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Evaluating Recurrence 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1C36C8E-65B8-277A-A0F1-13E0383A3DA7}"/>
                  </a:ext>
                </a:extLst>
              </p:cNvPr>
              <p:cNvSpPr txBox="1"/>
              <p:nvPr/>
            </p:nvSpPr>
            <p:spPr>
              <a:xfrm>
                <a:off x="838200" y="3429000"/>
                <a:ext cx="2206752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400" b="0" dirty="0"/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1C36C8E-65B8-277A-A0F1-13E0383A3D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429000"/>
                <a:ext cx="2206752" cy="738664"/>
              </a:xfrm>
              <a:prstGeom prst="rect">
                <a:avLst/>
              </a:prstGeom>
              <a:blipFill>
                <a:blip r:embed="rId2"/>
                <a:stretch>
                  <a:fillRect l="-3591" b="-4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22A61E6-1999-9528-6D2C-5AFB8E8ECB48}"/>
                  </a:ext>
                </a:extLst>
              </p:cNvPr>
              <p:cNvSpPr txBox="1"/>
              <p:nvPr/>
            </p:nvSpPr>
            <p:spPr>
              <a:xfrm>
                <a:off x="6592824" y="2690337"/>
                <a:ext cx="4581144" cy="221599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+2=11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11</m:t>
                        </m:r>
                      </m:e>
                    </m:d>
                    <m:r>
                      <a:rPr lang="en-US" sz="2400">
                        <a:latin typeface="Cambria Math" panose="02040503050406030204" pitchFamily="18" charset="0"/>
                      </a:rPr>
                      <m:t>+2=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35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2400">
                        <a:latin typeface="Cambria Math" panose="02040503050406030204" pitchFamily="18" charset="0"/>
                      </a:rPr>
                      <m:t>+2=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107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107</m:t>
                        </m:r>
                      </m:e>
                    </m:d>
                    <m:r>
                      <a:rPr lang="en-US" sz="2400">
                        <a:latin typeface="Cambria Math" panose="02040503050406030204" pitchFamily="18" charset="0"/>
                      </a:rPr>
                      <m:t>+2=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323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323</m:t>
                        </m:r>
                      </m:e>
                    </m:d>
                    <m:r>
                      <a:rPr lang="en-US" sz="2400">
                        <a:latin typeface="Cambria Math" panose="02040503050406030204" pitchFamily="18" charset="0"/>
                      </a:rPr>
                      <m:t>+2=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971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22A61E6-1999-9528-6D2C-5AFB8E8ECB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2824" y="2690337"/>
                <a:ext cx="4581144" cy="2215991"/>
              </a:xfrm>
              <a:prstGeom prst="rect">
                <a:avLst/>
              </a:prstGeom>
              <a:blipFill>
                <a:blip r:embed="rId3"/>
                <a:stretch>
                  <a:fillRect l="-1731" r="-133" b="-13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56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CF160-1DB7-5725-0EE5-A8D039D7B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DBEB4-E3F8-6906-5F93-D95B694B2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First-Order Recurrence 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2474E5A-6FC0-2606-1F36-BF9E9367943F}"/>
                  </a:ext>
                </a:extLst>
              </p:cNvPr>
              <p:cNvSpPr txBox="1"/>
              <p:nvPr/>
            </p:nvSpPr>
            <p:spPr>
              <a:xfrm>
                <a:off x="838200" y="2240280"/>
                <a:ext cx="2206752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b="0" dirty="0"/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2474E5A-6FC0-2606-1F36-BF9E93679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240280"/>
                <a:ext cx="2206752" cy="738664"/>
              </a:xfrm>
              <a:prstGeom prst="rect">
                <a:avLst/>
              </a:prstGeom>
              <a:blipFill>
                <a:blip r:embed="rId2"/>
                <a:stretch>
                  <a:fillRect l="-3591" b="-4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5734FA-DE4D-90FF-51A6-AE663252A642}"/>
                  </a:ext>
                </a:extLst>
              </p:cNvPr>
              <p:cNvSpPr txBox="1"/>
              <p:nvPr/>
            </p:nvSpPr>
            <p:spPr>
              <a:xfrm>
                <a:off x="838200" y="3528536"/>
                <a:ext cx="3349752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+2=3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+2=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3+2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+2=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5734FA-DE4D-90FF-51A6-AE663252A6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528536"/>
                <a:ext cx="3349752" cy="1477328"/>
              </a:xfrm>
              <a:prstGeom prst="rect">
                <a:avLst/>
              </a:prstGeom>
              <a:blipFill>
                <a:blip r:embed="rId3"/>
                <a:stretch>
                  <a:fillRect l="-2368" b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835BF64-B4A4-795B-47BA-AC896176F4C3}"/>
                  </a:ext>
                </a:extLst>
              </p:cNvPr>
              <p:cNvSpPr txBox="1"/>
              <p:nvPr/>
            </p:nvSpPr>
            <p:spPr>
              <a:xfrm>
                <a:off x="7648956" y="2918722"/>
                <a:ext cx="252870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835BF64-B4A4-795B-47BA-AC896176F4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8956" y="2918722"/>
                <a:ext cx="2528705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E5AF81D-2F75-846D-6A27-9E4350BD056C}"/>
              </a:ext>
            </a:extLst>
          </p:cNvPr>
          <p:cNvCxnSpPr>
            <a:cxnSpLocks/>
          </p:cNvCxnSpPr>
          <p:nvPr/>
        </p:nvCxnSpPr>
        <p:spPr>
          <a:xfrm flipH="1" flipV="1">
            <a:off x="3410712" y="5005864"/>
            <a:ext cx="1124712" cy="6725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1FCB8B6-69AB-085B-B20B-3F3443358A0B}"/>
              </a:ext>
            </a:extLst>
          </p:cNvPr>
          <p:cNvSpPr txBox="1"/>
          <p:nvPr/>
        </p:nvSpPr>
        <p:spPr>
          <a:xfrm>
            <a:off x="2979365" y="5582888"/>
            <a:ext cx="42931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Note: each is 2 more than the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previous, on step n we add 2n</a:t>
            </a:r>
          </a:p>
        </p:txBody>
      </p:sp>
    </p:spTree>
    <p:extLst>
      <p:ext uri="{BB962C8B-B14F-4D97-AF65-F5344CB8AC3E}">
        <p14:creationId xmlns:p14="http://schemas.microsoft.com/office/powerpoint/2010/main" val="129966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A6A3B-3C05-DD4C-4C1B-8A3F7982A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15AFB-69A7-F2B8-6F4E-368BB14C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First-Order Recurrence 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07F9C15-113A-3B2F-B518-CF91F11F13C7}"/>
                  </a:ext>
                </a:extLst>
              </p:cNvPr>
              <p:cNvSpPr txBox="1"/>
              <p:nvPr/>
            </p:nvSpPr>
            <p:spPr>
              <a:xfrm>
                <a:off x="2017776" y="2998113"/>
                <a:ext cx="2983992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3600" b="0" dirty="0"/>
                  <a:t>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07F9C15-113A-3B2F-B518-CF91F11F13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7776" y="2998113"/>
                <a:ext cx="2983992" cy="11079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DF16278-7629-7026-F704-9B78C088A529}"/>
                  </a:ext>
                </a:extLst>
              </p:cNvPr>
              <p:cNvSpPr txBox="1"/>
              <p:nvPr/>
            </p:nvSpPr>
            <p:spPr>
              <a:xfrm>
                <a:off x="6809232" y="3152001"/>
                <a:ext cx="2983992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𝑡𝑛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b="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DF16278-7629-7026-F704-9B78C088A5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9232" y="3152001"/>
                <a:ext cx="2983992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8475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C7C13-CB56-D11E-7343-37F3FC4A0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96044-B28B-0CA6-2C28-DFD93F47E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First-Order Recurrence 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6CE3707-9371-188F-3762-9F1BD86FF896}"/>
                  </a:ext>
                </a:extLst>
              </p:cNvPr>
              <p:cNvSpPr txBox="1"/>
              <p:nvPr/>
            </p:nvSpPr>
            <p:spPr>
              <a:xfrm>
                <a:off x="838200" y="2240280"/>
                <a:ext cx="2206752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6CE3707-9371-188F-3762-9F1BD86F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240280"/>
                <a:ext cx="2206752" cy="738664"/>
              </a:xfrm>
              <a:prstGeom prst="rect">
                <a:avLst/>
              </a:prstGeom>
              <a:blipFill>
                <a:blip r:embed="rId2"/>
                <a:stretch>
                  <a:fillRect l="-3591" b="-4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CA676D6-8F95-ECD1-FA86-FF1EE43CB7E3}"/>
                  </a:ext>
                </a:extLst>
              </p:cNvPr>
              <p:cNvSpPr txBox="1"/>
              <p:nvPr/>
            </p:nvSpPr>
            <p:spPr>
              <a:xfrm>
                <a:off x="838200" y="3528536"/>
                <a:ext cx="3349752" cy="14773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3(1)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3(3)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3(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9)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27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CA676D6-8F95-ECD1-FA86-FF1EE43CB7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528536"/>
                <a:ext cx="3349752" cy="1477328"/>
              </a:xfrm>
              <a:prstGeom prst="rect">
                <a:avLst/>
              </a:prstGeom>
              <a:blipFill>
                <a:blip r:embed="rId3"/>
                <a:stretch>
                  <a:fillRect l="-2368" b="-7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91CCE26-7218-838D-8D73-C6E5856E37DC}"/>
                  </a:ext>
                </a:extLst>
              </p:cNvPr>
              <p:cNvSpPr txBox="1"/>
              <p:nvPr/>
            </p:nvSpPr>
            <p:spPr>
              <a:xfrm>
                <a:off x="7648956" y="2918722"/>
                <a:ext cx="169617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91CCE26-7218-838D-8D73-C6E5856E37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8956" y="2918722"/>
                <a:ext cx="1696170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6EF93D2-84E5-B243-A07E-4D3CEC59925D}"/>
              </a:ext>
            </a:extLst>
          </p:cNvPr>
          <p:cNvCxnSpPr>
            <a:cxnSpLocks/>
          </p:cNvCxnSpPr>
          <p:nvPr/>
        </p:nvCxnSpPr>
        <p:spPr>
          <a:xfrm flipH="1" flipV="1">
            <a:off x="3410712" y="5005864"/>
            <a:ext cx="1124712" cy="6725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7753982-69B5-A926-4CEC-A81AA6C5B04B}"/>
              </a:ext>
            </a:extLst>
          </p:cNvPr>
          <p:cNvSpPr txBox="1"/>
          <p:nvPr/>
        </p:nvSpPr>
        <p:spPr>
          <a:xfrm>
            <a:off x="2979365" y="5582888"/>
            <a:ext cx="4136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Note: each is 3 times the last</a:t>
            </a:r>
          </a:p>
        </p:txBody>
      </p:sp>
    </p:spTree>
    <p:extLst>
      <p:ext uri="{BB962C8B-B14F-4D97-AF65-F5344CB8AC3E}">
        <p14:creationId xmlns:p14="http://schemas.microsoft.com/office/powerpoint/2010/main" val="297197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73859-1AE4-7096-17A2-67D8E4EBA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37C80-4137-4286-FD4B-33E8EBB05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First-Order Recurrence 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75F8A33-EE69-2B5C-0D5F-B329D1CAF59F}"/>
                  </a:ext>
                </a:extLst>
              </p:cNvPr>
              <p:cNvSpPr txBox="1"/>
              <p:nvPr/>
            </p:nvSpPr>
            <p:spPr>
              <a:xfrm>
                <a:off x="2292096" y="2998113"/>
                <a:ext cx="2426208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𝑠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36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75F8A33-EE69-2B5C-0D5F-B329D1CAF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2096" y="2998113"/>
                <a:ext cx="2426208" cy="11079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8E62B39-3EA3-E0E2-1977-CD58FCAFB5BC}"/>
                  </a:ext>
                </a:extLst>
              </p:cNvPr>
              <p:cNvSpPr txBox="1"/>
              <p:nvPr/>
            </p:nvSpPr>
            <p:spPr>
              <a:xfrm>
                <a:off x="6982968" y="3213556"/>
                <a:ext cx="1905000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𝑐𝑠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600" b="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8E62B39-3EA3-E0E2-1977-CD58FCAFB5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2968" y="3213556"/>
                <a:ext cx="1905000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847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93BFF-635E-7C17-66CC-6A32909F4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1603F-E978-BA04-37DF-E1A6E3C98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First-Order Recurrence Relations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5E2EF82-BAF5-DAA3-4D79-3679CE38D888}"/>
                  </a:ext>
                </a:extLst>
              </p:cNvPr>
              <p:cNvSpPr txBox="1"/>
              <p:nvPr/>
            </p:nvSpPr>
            <p:spPr>
              <a:xfrm>
                <a:off x="1697736" y="2321004"/>
                <a:ext cx="3230880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𝑠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36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5E2EF82-BAF5-DAA3-4D79-3679CE38D8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736" y="2321004"/>
                <a:ext cx="3230880" cy="11079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0910FE-81D1-8D9F-3507-9B0743C9276C}"/>
                  </a:ext>
                </a:extLst>
              </p:cNvPr>
              <p:cNvSpPr txBox="1"/>
              <p:nvPr/>
            </p:nvSpPr>
            <p:spPr>
              <a:xfrm>
                <a:off x="6096000" y="2450430"/>
                <a:ext cx="4639056" cy="8491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3600" b="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0910FE-81D1-8D9F-3507-9B0743C92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450430"/>
                <a:ext cx="4639056" cy="8491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95ED3F2-5C43-8758-74A9-F8387FB2AC07}"/>
                  </a:ext>
                </a:extLst>
              </p:cNvPr>
              <p:cNvSpPr txBox="1"/>
              <p:nvPr/>
            </p:nvSpPr>
            <p:spPr>
              <a:xfrm>
                <a:off x="6096000" y="3881580"/>
                <a:ext cx="4465320" cy="227754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b="0" dirty="0"/>
                  <a:t> </a:t>
                </a:r>
                <a:endParaRPr lang="en-U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solve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:           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:  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𝑠𝑐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95ED3F2-5C43-8758-74A9-F8387FB2AC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881580"/>
                <a:ext cx="4465320" cy="2277547"/>
              </a:xfrm>
              <a:prstGeom prst="rect">
                <a:avLst/>
              </a:prstGeom>
              <a:blipFill>
                <a:blip r:embed="rId4"/>
                <a:stretch>
                  <a:fillRect l="-34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65D8D2D-ED02-846A-6565-123B4DB2895A}"/>
                  </a:ext>
                </a:extLst>
              </p:cNvPr>
              <p:cNvSpPr txBox="1"/>
              <p:nvPr/>
            </p:nvSpPr>
            <p:spPr>
              <a:xfrm>
                <a:off x="710184" y="3979937"/>
                <a:ext cx="2206752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400" b="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65D8D2D-ED02-846A-6565-123B4DB289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84" y="3979937"/>
                <a:ext cx="2206752" cy="738664"/>
              </a:xfrm>
              <a:prstGeom prst="rect">
                <a:avLst/>
              </a:prstGeom>
              <a:blipFill>
                <a:blip r:embed="rId5"/>
                <a:stretch>
                  <a:fillRect l="-3591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C92C2E-0639-979F-567C-35AFD43217E0}"/>
                  </a:ext>
                </a:extLst>
              </p:cNvPr>
              <p:cNvSpPr txBox="1"/>
              <p:nvPr/>
            </p:nvSpPr>
            <p:spPr>
              <a:xfrm>
                <a:off x="536448" y="5150666"/>
                <a:ext cx="259080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      3= 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   11=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b="0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C92C2E-0639-979F-567C-35AFD4321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48" y="5150666"/>
                <a:ext cx="2590800" cy="738664"/>
              </a:xfrm>
              <a:prstGeom prst="rect">
                <a:avLst/>
              </a:prstGeom>
              <a:blipFill>
                <a:blip r:embed="rId6"/>
                <a:stretch>
                  <a:fillRect l="-2824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0F33063-C626-2EC8-ABF1-9B3C085801E3}"/>
                  </a:ext>
                </a:extLst>
              </p:cNvPr>
              <p:cNvSpPr txBox="1"/>
              <p:nvPr/>
            </p:nvSpPr>
            <p:spPr>
              <a:xfrm>
                <a:off x="3191256" y="3979937"/>
                <a:ext cx="209044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=4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0F33063-C626-2EC8-ABF1-9B3C085801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256" y="3979937"/>
                <a:ext cx="2090444" cy="369332"/>
              </a:xfrm>
              <a:prstGeom prst="rect">
                <a:avLst/>
              </a:prstGeom>
              <a:blipFill>
                <a:blip r:embed="rId7"/>
                <a:stretch>
                  <a:fillRect l="-1754" r="-3216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4594AE5-F78E-C568-17EA-02B8088240CB}"/>
                  </a:ext>
                </a:extLst>
              </p:cNvPr>
              <p:cNvSpPr txBox="1"/>
              <p:nvPr/>
            </p:nvSpPr>
            <p:spPr>
              <a:xfrm>
                <a:off x="3462528" y="5150666"/>
                <a:ext cx="1136904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 4</m:t>
                    </m:r>
                  </m:oMath>
                </a14:m>
                <a:r>
                  <a:rPr lang="en-US" sz="2400" b="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b="0" dirty="0"/>
                  <a:t>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4594AE5-F78E-C568-17EA-02B8088240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2528" y="5150666"/>
                <a:ext cx="1136904" cy="738664"/>
              </a:xfrm>
              <a:prstGeom prst="rect">
                <a:avLst/>
              </a:prstGeom>
              <a:blipFill>
                <a:blip r:embed="rId8"/>
                <a:stretch>
                  <a:fillRect l="-6417" r="-2674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22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5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4063</TotalTime>
  <Words>524</Words>
  <Application>Microsoft Macintosh PowerPoint</Application>
  <PresentationFormat>Widescreen</PresentationFormat>
  <Paragraphs>101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Office Theme</vt:lpstr>
      <vt:lpstr>Recurrence Relations March 4, 2026</vt:lpstr>
      <vt:lpstr>Agenda</vt:lpstr>
      <vt:lpstr>Recurrence Relations</vt:lpstr>
      <vt:lpstr>Evaluating Recurrence Relations</vt:lpstr>
      <vt:lpstr>First-Order Recurrence Relations</vt:lpstr>
      <vt:lpstr>First-Order Recurrence Relations</vt:lpstr>
      <vt:lpstr>First-Order Recurrence Relations</vt:lpstr>
      <vt:lpstr>First-Order Recurrence Relations</vt:lpstr>
      <vt:lpstr>First-Order Recurrence Relations</vt:lpstr>
      <vt:lpstr>Second-Order Recurrence Relations</vt:lpstr>
      <vt:lpstr>Second-Order Recurrence Relations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48</cp:revision>
  <dcterms:created xsi:type="dcterms:W3CDTF">2026-01-16T17:57:13Z</dcterms:created>
  <dcterms:modified xsi:type="dcterms:W3CDTF">2026-03-04T22:01:16Z</dcterms:modified>
</cp:coreProperties>
</file>