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73" r:id="rId4"/>
    <p:sldId id="269" r:id="rId5"/>
    <p:sldId id="274" r:id="rId6"/>
    <p:sldId id="275" r:id="rId7"/>
    <p:sldId id="262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EA7326B7-5200-4CD9-AB61-57E14B8A6EBE}">
          <p14:sldIdLst>
            <p14:sldId id="256"/>
            <p14:sldId id="257"/>
            <p14:sldId id="273"/>
            <p14:sldId id="269"/>
            <p14:sldId id="274"/>
            <p14:sldId id="275"/>
            <p14:sldId id="262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182"/>
    <p:restoredTop sz="94829"/>
  </p:normalViewPr>
  <p:slideViewPr>
    <p:cSldViewPr snapToGrid="0">
      <p:cViewPr varScale="1">
        <p:scale>
          <a:sx n="105" d="100"/>
          <a:sy n="105" d="100"/>
        </p:scale>
        <p:origin x="36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7930911-D214-D045-9349-C37725674895}" type="datetimeFigureOut">
              <a:rPr lang="en-US" smtClean="0"/>
              <a:t>2/28/2026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72961A4-95F2-894E-ADC5-DD1F6E908F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82995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FB5F3E-3B5A-D75A-BD4D-F730B1723D4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0CBB222-6649-719C-9325-1F36E18AB05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903515-C1F8-453F-0EC6-51AA2C7A13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00130-2E42-9F4E-B9EA-739EF1E7DBD9}" type="datetimeFigureOut">
              <a:rPr lang="en-US" smtClean="0"/>
              <a:t>2/28/2026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6618CDE-3F47-EDF4-DC0A-3961C08187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0C3E81A-FFDE-B721-CD1E-8F4DF700ED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DBBDD-990D-2D45-A0F6-66A37E9E47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89403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592E73-0654-0FC4-FA57-7906993919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F8A1B91-CFDE-D11E-FF7B-93DBE60094B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5845D3-A54F-0C5E-1122-1EFC709E05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00130-2E42-9F4E-B9EA-739EF1E7DBD9}" type="datetimeFigureOut">
              <a:rPr lang="en-US" smtClean="0"/>
              <a:t>2/28/2026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B3C6E3-06AC-2CAD-5190-8EC8B932F2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B66BF5-0B99-2F57-4FCF-CCAE7570B6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DBBDD-990D-2D45-A0F6-66A37E9E47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74750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8F03C9B-F8AB-173A-C3DF-64A7E52181C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677A583-EEE8-5F6B-1B72-A14AE29993A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3A5FB26-E673-C15D-ACE1-BBA948D439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00130-2E42-9F4E-B9EA-739EF1E7DBD9}" type="datetimeFigureOut">
              <a:rPr lang="en-US" smtClean="0"/>
              <a:t>2/28/2026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876D78F-8C1D-14A4-FB46-46EAAA548A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D2E79D3-CE88-9D52-A16B-738A067713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DBBDD-990D-2D45-A0F6-66A37E9E47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39098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E0B8D5-26A3-EBE3-4E7F-AAD5E4FA39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6B45CA-D54D-699A-76B5-4F0844DBCF0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D381831-8FAA-6066-BF8E-81CC6F10DE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00130-2E42-9F4E-B9EA-739EF1E7DBD9}" type="datetimeFigureOut">
              <a:rPr lang="en-US" smtClean="0"/>
              <a:t>2/28/2026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8E2452-7B5D-A849-6C01-7274000D76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CB564A-7A03-C6F6-F086-2432409A8F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DBBDD-990D-2D45-A0F6-66A37E9E47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50748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07E357-6679-D94B-3077-7CD86B1681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76CE16D-C6DB-A4BD-D8A8-5DF4411999C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16CECE-8E10-70CE-9C49-296C0E3F66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00130-2E42-9F4E-B9EA-739EF1E7DBD9}" type="datetimeFigureOut">
              <a:rPr lang="en-US" smtClean="0"/>
              <a:t>2/28/2026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E18E6D8-07D0-5A7C-2429-11F82ADB81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1CECBD-59AE-2F7D-875F-F980C9A0F8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DBBDD-990D-2D45-A0F6-66A37E9E47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66896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645976-4201-5230-1292-88B31927CC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0E06A4-2D27-B445-C2AE-4DFE1F1B58D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FF12955-52B7-7BAD-57BE-516E892B256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6E9ACBD-4913-8B30-DA1E-3856DA65CD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00130-2E42-9F4E-B9EA-739EF1E7DBD9}" type="datetimeFigureOut">
              <a:rPr lang="en-US" smtClean="0"/>
              <a:t>2/28/2026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4003733-97C9-CB33-4679-932A852A68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B620720-8859-A269-160F-EC304CD91D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DBBDD-990D-2D45-A0F6-66A37E9E47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38591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B9FEB4-D142-81F7-5D72-B998B0FFD2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C29B809-1D4B-25FB-A392-4AD5E2738D2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5247819-DD45-C145-4884-FD56DB13155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8A84147-EF4B-84F7-5107-72EAD152C73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A0DC25E-4155-C332-2692-B4CDA12B27E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C6E4217-32CE-6EDB-822C-C0818C731C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00130-2E42-9F4E-B9EA-739EF1E7DBD9}" type="datetimeFigureOut">
              <a:rPr lang="en-US" smtClean="0"/>
              <a:t>2/28/2026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D9ABF66-BC23-02A7-0046-74A3E798AC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B613106-05AE-7254-9C13-0FA7121C54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DBBDD-990D-2D45-A0F6-66A37E9E47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72422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C14BAE-848A-5F54-3A53-DE23D45C4B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38DFFEE-FF57-2D6E-082B-512B8CF6A2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00130-2E42-9F4E-B9EA-739EF1E7DBD9}" type="datetimeFigureOut">
              <a:rPr lang="en-US" smtClean="0"/>
              <a:t>2/28/2026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F7220EE-2708-9A84-DF28-110E84C127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F89D6CE-B64C-C538-21DF-D8291F9402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DBBDD-990D-2D45-A0F6-66A37E9E47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10090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EED71C6-356D-E558-4174-EA934A1161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00130-2E42-9F4E-B9EA-739EF1E7DBD9}" type="datetimeFigureOut">
              <a:rPr lang="en-US" smtClean="0"/>
              <a:t>2/28/2026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CAF3206-B9DA-3961-3B09-B5610A4992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CE8AA17-E9DA-FAC3-C9B5-09B1B1AA10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DBBDD-990D-2D45-A0F6-66A37E9E47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64947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B44BA2-B496-A5AD-8AAA-95FA8615E2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EACE26-C855-0D28-4D15-3CDFC2752C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D364E0B-1DC0-3C0D-F4A2-D1C33C2BA50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74F5CE1-474B-EB3C-76AD-92081E5696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00130-2E42-9F4E-B9EA-739EF1E7DBD9}" type="datetimeFigureOut">
              <a:rPr lang="en-US" smtClean="0"/>
              <a:t>2/28/2026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5534E6B-F034-7CA6-EC33-50AF78497E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F50DB7E-AA5F-DE24-0EC3-0396E2AC8E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DBBDD-990D-2D45-A0F6-66A37E9E47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76467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3FA7B6-1B0E-1E9A-FF73-2B29E7FC4B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F13D163-10D6-DE76-B416-097CDD6FFBA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50D9EC6-4306-AA87-72BC-96A4389990D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7B74A75-C80D-3EDD-A7E3-736CCF13D4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00130-2E42-9F4E-B9EA-739EF1E7DBD9}" type="datetimeFigureOut">
              <a:rPr lang="en-US" smtClean="0"/>
              <a:t>2/28/2026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47D5F45-E11B-2C01-93C6-D6EC029DB6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09A8749-4563-07C6-5150-619BE38141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DBBDD-990D-2D45-A0F6-66A37E9E47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59628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39E7AE9-6ED5-5836-3F2B-3A1E04AA7B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EA079C4-773A-4290-F256-2E91752B095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3234355-216E-2F08-CFF1-B3CFFD9115A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5900130-2E42-9F4E-B9EA-739EF1E7DBD9}" type="datetimeFigureOut">
              <a:rPr lang="en-US" smtClean="0"/>
              <a:t>2/28/2026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4052C4-72E0-9480-A591-D582C5D4BEE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39CA343-A6B2-4A4A-89B2-C9140476587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6CDBBDD-990D-2D45-A0F6-66A37E9E47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5301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D5E992-0B6F-C532-4CDC-01C88B584CE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42968" y="1666235"/>
            <a:ext cx="9706062" cy="1352389"/>
          </a:xfrm>
        </p:spPr>
        <p:txBody>
          <a:bodyPr>
            <a:normAutofit/>
          </a:bodyPr>
          <a:lstStyle/>
          <a:p>
            <a:pPr algn="l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Induction</a:t>
            </a:r>
            <a:b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March 2, 2026</a:t>
            </a:r>
            <a:endParaRPr lang="en-US" sz="7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83B3C38-0311-0A88-4B39-23CF5C009D3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42968" y="3779284"/>
            <a:ext cx="9144000" cy="1655762"/>
          </a:xfrm>
        </p:spPr>
        <p:txBody>
          <a:bodyPr/>
          <a:lstStyle/>
          <a:p>
            <a:pPr algn="l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CSCI 246: Discrete Structures</a:t>
            </a:r>
          </a:p>
          <a:p>
            <a:pPr algn="l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Textbook Reference: Ch 4. Sec 22</a:t>
            </a: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CC46AF35-1070-5310-AD82-FAFFE7E3F17E}"/>
              </a:ext>
            </a:extLst>
          </p:cNvPr>
          <p:cNvCxnSpPr/>
          <p:nvPr/>
        </p:nvCxnSpPr>
        <p:spPr>
          <a:xfrm>
            <a:off x="1242968" y="3429000"/>
            <a:ext cx="9706063" cy="0"/>
          </a:xfrm>
          <a:prstGeom prst="line">
            <a:avLst/>
          </a:prstGeom>
          <a:ln w="3810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961386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FF536E-B36C-FFF5-92CE-C10A8003E5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918EBE-B810-7F46-1CA1-4FCD6ED020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Lecture (~ 5 minutes)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Group Exercise (~45 minutes)</a:t>
            </a:r>
          </a:p>
        </p:txBody>
      </p:sp>
    </p:spTree>
    <p:extLst>
      <p:ext uri="{BB962C8B-B14F-4D97-AF65-F5344CB8AC3E}">
        <p14:creationId xmlns:p14="http://schemas.microsoft.com/office/powerpoint/2010/main" val="6609482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DBBE9D-9E02-2458-2BFB-839EE0AF0A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Principle of Induction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14">
                <a:extLst>
                  <a:ext uri="{FF2B5EF4-FFF2-40B4-BE49-F238E27FC236}">
                    <a16:creationId xmlns:a16="http://schemas.microsoft.com/office/drawing/2014/main" id="{5E777AF2-08C1-87E3-A452-9D031C3B1485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10515600" cy="4147885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US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Definition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: The </a:t>
                </a:r>
                <a:r>
                  <a:rPr lang="en-US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principle of induction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for natural numbers states that for a predicate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𝑃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(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𝑛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)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over the natural numbers if</a:t>
                </a:r>
              </a:p>
              <a:p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𝑃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(0)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holds, and</a:t>
                </a:r>
              </a:p>
              <a:p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For all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𝑛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,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𝑃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𝑛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⇒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𝑃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(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𝑛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+1)</m:t>
                    </m:r>
                  </m:oMath>
                </a14:m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buNone/>
                </a:pP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Then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𝑃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(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𝑛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)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holds for all natural numbers.</a:t>
                </a:r>
              </a:p>
            </p:txBody>
          </p:sp>
        </mc:Choice>
        <mc:Fallback>
          <p:sp>
            <p:nvSpPr>
              <p:cNvPr id="3" name="Content Placeholder 14">
                <a:extLst>
                  <a:ext uri="{FF2B5EF4-FFF2-40B4-BE49-F238E27FC236}">
                    <a16:creationId xmlns:a16="http://schemas.microsoft.com/office/drawing/2014/main" id="{5E777AF2-08C1-87E3-A452-9D031C3B1485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10515600" cy="4147885"/>
              </a:xfrm>
              <a:blipFill>
                <a:blip r:embed="rId2"/>
                <a:stretch>
                  <a:fillRect l="-1217" t="-249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3794717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0675656-69B0-FF72-69CD-232141836A3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D7BB2F-EB83-DF75-E1B2-F55BCE2A92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Proof by Induction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14">
                <a:extLst>
                  <a:ext uri="{FF2B5EF4-FFF2-40B4-BE49-F238E27FC236}">
                    <a16:creationId xmlns:a16="http://schemas.microsoft.com/office/drawing/2014/main" id="{25344CEC-4A3B-E445-5295-CC7DA02BFF7C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10701528" cy="4872887"/>
              </a:xfrm>
            </p:spPr>
            <p:txBody>
              <a:bodyPr>
                <a:normAutofit fontScale="92500" lnSpcReduction="10000"/>
              </a:bodyPr>
              <a:lstStyle/>
              <a:p>
                <a:pPr marL="0" indent="0">
                  <a:buNone/>
                </a:pPr>
                <a:r>
                  <a:rPr lang="en-US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Theorem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: Every natural number is even or odd.</a:t>
                </a:r>
              </a:p>
              <a:p>
                <a:pPr marL="0" indent="0">
                  <a:buNone/>
                </a:pPr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buNone/>
                </a:pPr>
                <a:r>
                  <a:rPr lang="en-US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Proof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</a:p>
              <a:p>
                <a:pPr marL="0" indent="0">
                  <a:buNone/>
                </a:pP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:r>
                  <a:rPr lang="en-US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Base case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: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𝑛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=0</m:t>
                    </m:r>
                  </m:oMath>
                </a14:m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buNone/>
                </a:pP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   Clearly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0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is even.</a:t>
                </a:r>
              </a:p>
              <a:p>
                <a:pPr marL="0" indent="0">
                  <a:buNone/>
                </a:pP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:r>
                  <a:rPr lang="en-US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Inductive Case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: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𝑛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𝑛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′</m:t>
                        </m:r>
                      </m:sup>
                    </m:sSup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+1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and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𝑛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′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is even or odd</a:t>
                </a:r>
              </a:p>
              <a:p>
                <a:pPr marL="0" indent="0">
                  <a:buNone/>
                </a:pP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   </a:t>
                </a:r>
                <a:r>
                  <a:rPr lang="en-US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Case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: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𝑛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′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is even</a:t>
                </a:r>
              </a:p>
              <a:p>
                <a:pPr marL="0" indent="0">
                  <a:buNone/>
                </a:pP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     By definition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𝑛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′</m:t>
                        </m:r>
                      </m:sup>
                    </m:sSup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=2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𝑘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for some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𝑘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. Thus,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𝑛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=2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𝑘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+1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.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𝑛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is odd.</a:t>
                </a:r>
              </a:p>
              <a:p>
                <a:pPr marL="0" indent="0">
                  <a:buNone/>
                </a:pP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   </a:t>
                </a:r>
                <a:r>
                  <a:rPr lang="en-US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Case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: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𝑛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′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is odd</a:t>
                </a:r>
              </a:p>
              <a:p>
                <a:pPr marL="0" indent="0">
                  <a:buNone/>
                </a:pP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     By definition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𝑛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′</m:t>
                        </m:r>
                      </m:sup>
                    </m:sSup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=2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𝑘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+1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for some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𝑘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. Thus,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𝑛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=2(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𝑘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+1)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.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𝑛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is even.</a:t>
                </a:r>
              </a:p>
              <a:p>
                <a:pPr marL="0" indent="0">
                  <a:buNone/>
                </a:pPr>
                <a:r>
                  <a:rPr lang="en-US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QED</a:t>
                </a:r>
              </a:p>
            </p:txBody>
          </p:sp>
        </mc:Choice>
        <mc:Fallback>
          <p:sp>
            <p:nvSpPr>
              <p:cNvPr id="3" name="Content Placeholder 14">
                <a:extLst>
                  <a:ext uri="{FF2B5EF4-FFF2-40B4-BE49-F238E27FC236}">
                    <a16:creationId xmlns:a16="http://schemas.microsoft.com/office/drawing/2014/main" id="{25344CEC-4A3B-E445-5295-CC7DA02BFF7C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10701528" cy="4872887"/>
              </a:xfrm>
              <a:blipFill>
                <a:blip r:embed="rId2"/>
                <a:stretch>
                  <a:fillRect l="-1026" t="-2750" b="-262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4998709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8797EAC-F05D-D6CB-AB34-A63FE7DDD05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DB6280-4EFA-F7A6-48AC-D47BC12F0F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Principle of Strong Induction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14">
                <a:extLst>
                  <a:ext uri="{FF2B5EF4-FFF2-40B4-BE49-F238E27FC236}">
                    <a16:creationId xmlns:a16="http://schemas.microsoft.com/office/drawing/2014/main" id="{EFD23F4D-B03E-4D3A-405A-162FCD457678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10515600" cy="4147885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US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Definition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: The </a:t>
                </a:r>
                <a:r>
                  <a:rPr lang="en-US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principle of strong induction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for natural numbers states that for a predicate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𝑃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(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𝑛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)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over the natural numbers if</a:t>
                </a:r>
              </a:p>
              <a:p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𝑃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(0)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holds, and</a:t>
                </a:r>
              </a:p>
              <a:p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For all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𝑛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,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b="0" i="0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en-US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∀</m:t>
                        </m:r>
                        <m:r>
                          <a:rPr lang="en-US" b="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𝑘</m:t>
                        </m:r>
                        <m:r>
                          <a:rPr lang="en-US" b="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&lt;</m:t>
                        </m:r>
                        <m:r>
                          <a:rPr lang="en-US" b="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𝑛</m:t>
                        </m:r>
                        <m:r>
                          <a:rPr lang="en-US" b="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.  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𝑃</m:t>
                        </m:r>
                        <m:d>
                          <m:dPr>
                            <m:ctrlPr>
                              <a:rPr lang="en-US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𝑘</m:t>
                            </m:r>
                          </m:e>
                        </m:d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⇒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𝑃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(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𝑛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)</m:t>
                    </m:r>
                  </m:oMath>
                </a14:m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buNone/>
                </a:pP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Then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𝑃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(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𝑛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)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holds for all natural numbers.</a:t>
                </a:r>
              </a:p>
            </p:txBody>
          </p:sp>
        </mc:Choice>
        <mc:Fallback>
          <p:sp>
            <p:nvSpPr>
              <p:cNvPr id="3" name="Content Placeholder 14">
                <a:extLst>
                  <a:ext uri="{FF2B5EF4-FFF2-40B4-BE49-F238E27FC236}">
                    <a16:creationId xmlns:a16="http://schemas.microsoft.com/office/drawing/2014/main" id="{EFD23F4D-B03E-4D3A-405A-162FCD457678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10515600" cy="4147885"/>
              </a:xfrm>
              <a:blipFill>
                <a:blip r:embed="rId2"/>
                <a:stretch>
                  <a:fillRect l="-1217" t="-249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8531872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82EBACD-92F7-1141-336F-8633883B52C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55CBBD-38FA-668F-F1C5-F29ABFAD2F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Proof by Strong Induction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14">
                <a:extLst>
                  <a:ext uri="{FF2B5EF4-FFF2-40B4-BE49-F238E27FC236}">
                    <a16:creationId xmlns:a16="http://schemas.microsoft.com/office/drawing/2014/main" id="{9F1A5EC5-3F6A-7A10-D615-D1CF506626B1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10701528" cy="4872887"/>
              </a:xfrm>
            </p:spPr>
            <p:txBody>
              <a:bodyPr>
                <a:normAutofit fontScale="70000" lnSpcReduction="20000"/>
              </a:bodyPr>
              <a:lstStyle/>
              <a:p>
                <a:pPr marL="0" indent="0">
                  <a:buNone/>
                </a:pPr>
                <a:r>
                  <a:rPr lang="en-US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Theorem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: Every integer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𝑛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≥2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is the product of primes.</a:t>
                </a:r>
              </a:p>
              <a:p>
                <a:pPr marL="0" indent="0">
                  <a:buNone/>
                </a:pPr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buNone/>
                </a:pPr>
                <a:r>
                  <a:rPr lang="en-US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Proof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</a:p>
              <a:p>
                <a:pPr marL="0" indent="0">
                  <a:buNone/>
                </a:pP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:r>
                  <a:rPr lang="en-US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Base case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: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𝑛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=2</m:t>
                    </m:r>
                  </m:oMath>
                </a14:m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buNone/>
                </a:pP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   Clearly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2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is prime (i.e., already a product of itself).</a:t>
                </a:r>
              </a:p>
              <a:p>
                <a:pPr marL="0" indent="0">
                  <a:buNone/>
                </a:pP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:r>
                  <a:rPr lang="en-US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Inductive Case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: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𝑛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&gt;2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and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∀2≤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𝑘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&lt;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𝑛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.  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𝑘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is the product of primes.</a:t>
                </a:r>
              </a:p>
              <a:p>
                <a:pPr marL="0" indent="0">
                  <a:buNone/>
                </a:pP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   If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𝑛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is prime, then it is a product of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𝑛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itself.</a:t>
                </a:r>
              </a:p>
              <a:p>
                <a:pPr marL="0" indent="0">
                  <a:buNone/>
                </a:pP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   If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𝑛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is composite, then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𝑛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𝑎𝑏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for some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1&lt;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𝑎𝑏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&lt;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𝑛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</a:p>
              <a:p>
                <a:pPr marL="0" indent="0">
                  <a:buNone/>
                </a:pP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   By inductive hypothesis:</a:t>
                </a:r>
              </a:p>
              <a:p>
                <a:pPr marL="0" indent="0">
                  <a:buNone/>
                </a:pPr>
                <a:r>
                  <a:rPr lang="en-US" b="0" dirty="0">
                    <a:latin typeface="Arial" panose="020B0604020202020204" pitchFamily="34" charset="0"/>
                    <a:cs typeface="Arial" panose="020B0604020202020204" pitchFamily="34" charset="0"/>
                  </a:rPr>
                  <a:t>      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𝑎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𝑝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×…×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𝑝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𝑘</m:t>
                        </m:r>
                      </m:sub>
                    </m:sSub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(a product of primes) and</a:t>
                </a:r>
              </a:p>
              <a:p>
                <a:pPr marL="0" indent="0">
                  <a:buNone/>
                </a:pPr>
                <a:r>
                  <a:rPr lang="en-US" b="0" dirty="0">
                    <a:cs typeface="Arial" panose="020B0604020202020204" pitchFamily="34" charset="0"/>
                  </a:rPr>
                  <a:t>         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𝑏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𝑞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×…×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𝑞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𝑙</m:t>
                        </m:r>
                      </m:sub>
                    </m:sSub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(a product of primes)</a:t>
                </a:r>
              </a:p>
              <a:p>
                <a:pPr marL="0" indent="0">
                  <a:buNone/>
                </a:pP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   Clearly,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𝑛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𝑎𝑏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𝑝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×…×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𝑝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𝑘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×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𝑞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×…×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𝑞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𝑙</m:t>
                        </m:r>
                      </m:sub>
                    </m:sSub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(a product of primes).</a:t>
                </a:r>
              </a:p>
              <a:p>
                <a:pPr marL="0" indent="0">
                  <a:buNone/>
                </a:pP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   Thus,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𝑛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is a product of primes.</a:t>
                </a:r>
              </a:p>
              <a:p>
                <a:pPr marL="0" indent="0">
                  <a:buNone/>
                </a:pPr>
                <a:r>
                  <a:rPr lang="en-US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QED</a:t>
                </a:r>
              </a:p>
            </p:txBody>
          </p:sp>
        </mc:Choice>
        <mc:Fallback>
          <p:sp>
            <p:nvSpPr>
              <p:cNvPr id="3" name="Content Placeholder 14">
                <a:extLst>
                  <a:ext uri="{FF2B5EF4-FFF2-40B4-BE49-F238E27FC236}">
                    <a16:creationId xmlns:a16="http://schemas.microsoft.com/office/drawing/2014/main" id="{9F1A5EC5-3F6A-7A10-D615-D1CF506626B1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10701528" cy="4872887"/>
              </a:xfrm>
              <a:blipFill>
                <a:blip r:embed="rId2"/>
                <a:stretch>
                  <a:fillRect l="-627" t="-237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1334889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1AF9E3-2D7F-0F90-65F4-17B464F5FB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77646"/>
            <a:ext cx="10515600" cy="5502708"/>
          </a:xfrm>
        </p:spPr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en-US" sz="6600" dirty="0">
                <a:latin typeface="Arial" panose="020B0604020202020204" pitchFamily="34" charset="0"/>
                <a:cs typeface="Arial" panose="020B0604020202020204" pitchFamily="34" charset="0"/>
              </a:rPr>
              <a:t>Group Exercises</a:t>
            </a:r>
          </a:p>
          <a:p>
            <a:pPr marL="0" indent="0" algn="ctr">
              <a:buNone/>
            </a:pP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Form groups of 3-4</a:t>
            </a:r>
            <a:endParaRPr lang="en-US" sz="6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2076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3609</TotalTime>
  <Words>418</Words>
  <Application>Microsoft Office PowerPoint</Application>
  <PresentationFormat>Widescreen</PresentationFormat>
  <Paragraphs>46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Aptos</vt:lpstr>
      <vt:lpstr>Aptos Display</vt:lpstr>
      <vt:lpstr>Arial</vt:lpstr>
      <vt:lpstr>Cambria Math</vt:lpstr>
      <vt:lpstr>Office Theme</vt:lpstr>
      <vt:lpstr>Induction March 2, 2026</vt:lpstr>
      <vt:lpstr>Agenda</vt:lpstr>
      <vt:lpstr>Principle of Induction</vt:lpstr>
      <vt:lpstr>Proof by Induction</vt:lpstr>
      <vt:lpstr>Principle of Strong Induction</vt:lpstr>
      <vt:lpstr>Proof by Strong Induction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Definition January 16, 2026</dc:title>
  <dc:creator>Charlie MURPHY</dc:creator>
  <cp:lastModifiedBy>Murphy, Charlie</cp:lastModifiedBy>
  <cp:revision>43</cp:revision>
  <dcterms:created xsi:type="dcterms:W3CDTF">2026-01-16T17:57:13Z</dcterms:created>
  <dcterms:modified xsi:type="dcterms:W3CDTF">2026-03-01T01:35:22Z</dcterms:modified>
</cp:coreProperties>
</file>