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72" r:id="rId5"/>
    <p:sldId id="271" r:id="rId6"/>
    <p:sldId id="273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72"/>
            <p14:sldId id="271"/>
            <p14:sldId id="273"/>
            <p14:sldId id="26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2"/>
    <p:restoredTop sz="94829"/>
  </p:normalViewPr>
  <p:slideViewPr>
    <p:cSldViewPr snapToGrid="0">
      <p:cViewPr varScale="1">
        <p:scale>
          <a:sx n="120" d="100"/>
          <a:sy n="120" d="100"/>
        </p:scale>
        <p:origin x="19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27,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21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Order (non-strict)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order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relation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reflexive,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antisymmetric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transitive.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EEB9D1-3895-8C39-8773-D4C356FF0555}"/>
                  </a:ext>
                </a:extLst>
              </p:cNvPr>
              <p:cNvSpPr txBox="1"/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9EEB9D1-3895-8C39-8773-D4C356FF05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blipFill>
                <a:blip r:embed="rId3"/>
                <a:stretch>
                  <a:fillRect l="-25641" r="-23077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76C617-EF2F-5D22-D5A9-5250218B8C46}"/>
                  </a:ext>
                </a:extLst>
              </p:cNvPr>
              <p:cNvSpPr txBox="1"/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⊆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276C617-EF2F-5D22-D5A9-5250218B8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blipFill>
                <a:blip r:embed="rId4"/>
                <a:stretch>
                  <a:fillRect l="-20513" r="-20513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390EA0-FDC0-6196-D0BA-95B289635C34}"/>
                  </a:ext>
                </a:extLst>
              </p:cNvPr>
              <p:cNvSpPr txBox="1"/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390EA0-FDC0-6196-D0BA-95B289635C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blipFill>
                <a:blip r:embed="rId5"/>
                <a:stretch>
                  <a:fillRect l="-22500" r="-2250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A5AF223-5733-30B1-03B6-FFFE6BEEEECF}"/>
                  </a:ext>
                </a:extLst>
              </p:cNvPr>
              <p:cNvSpPr txBox="1"/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⊇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A5AF223-5733-30B1-03B6-FFFE6BEEE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blipFill>
                <a:blip r:embed="rId6"/>
                <a:stretch>
                  <a:fillRect l="-17500" r="-200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Order (non-strict)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order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total if and only if for any pair of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either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 r="-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8E64511-1559-2177-E97C-1AB015475734}"/>
              </a:ext>
            </a:extLst>
          </p:cNvPr>
          <p:cNvSpPr txBox="1"/>
          <p:nvPr/>
        </p:nvSpPr>
        <p:spPr>
          <a:xfrm>
            <a:off x="7907869" y="3576399"/>
            <a:ext cx="488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accent6"/>
                </a:solidFill>
                <a:effectLst/>
                <a:latin typeface="Google Sans"/>
              </a:rPr>
              <a:t>✓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196BB2-4426-6628-4EB9-EDAD0F27F7A4}"/>
              </a:ext>
            </a:extLst>
          </p:cNvPr>
          <p:cNvSpPr txBox="1"/>
          <p:nvPr/>
        </p:nvSpPr>
        <p:spPr>
          <a:xfrm>
            <a:off x="7821388" y="4637199"/>
            <a:ext cx="6618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BFBFBF"/>
                </a:solidFill>
                <a:effectLst/>
                <a:latin typeface="Google Sans"/>
              </a:rPr>
              <a:t>❌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7D02A-53F4-7B79-D5BE-BF9F6179DFEA}"/>
                  </a:ext>
                </a:extLst>
              </p:cNvPr>
              <p:cNvSpPr txBox="1"/>
              <p:nvPr/>
            </p:nvSpPr>
            <p:spPr>
              <a:xfrm>
                <a:off x="5096211" y="5727284"/>
                <a:ext cx="240598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     {2, 3}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E7D02A-53F4-7B79-D5BE-BF9F6179D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6211" y="5727284"/>
                <a:ext cx="2405980" cy="492443"/>
              </a:xfrm>
              <a:prstGeom prst="rect">
                <a:avLst/>
              </a:prstGeom>
              <a:blipFill>
                <a:blip r:embed="rId3"/>
                <a:stretch>
                  <a:fillRect t="-10256" r="-5789" b="-3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1B234DA-1F9D-CB57-C566-977A24ECDA22}"/>
                  </a:ext>
                </a:extLst>
              </p:cNvPr>
              <p:cNvSpPr txBox="1"/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1B234DA-1F9D-CB57-C566-977A24ECDA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223" y="3591790"/>
                <a:ext cx="488916" cy="615553"/>
              </a:xfrm>
              <a:prstGeom prst="rect">
                <a:avLst/>
              </a:prstGeom>
              <a:blipFill>
                <a:blip r:embed="rId4"/>
                <a:stretch>
                  <a:fillRect l="-25641" r="-23077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A998F3-5E81-4834-D24C-E7239A758BC0}"/>
                  </a:ext>
                </a:extLst>
              </p:cNvPr>
              <p:cNvSpPr txBox="1"/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⊆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EA998F3-5E81-4834-D24C-E7239A758B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5507" y="4519557"/>
                <a:ext cx="487313" cy="615553"/>
              </a:xfrm>
              <a:prstGeom prst="rect">
                <a:avLst/>
              </a:prstGeom>
              <a:blipFill>
                <a:blip r:embed="rId5"/>
                <a:stretch>
                  <a:fillRect l="-20513" r="-20513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04AB4B-A9C3-7E2F-E461-ED650C32D9F2}"/>
                  </a:ext>
                </a:extLst>
              </p:cNvPr>
              <p:cNvSpPr txBox="1"/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304AB4B-A9C3-7E2F-E461-ED650C32D9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1390" y="3591789"/>
                <a:ext cx="488916" cy="615553"/>
              </a:xfrm>
              <a:prstGeom prst="rect">
                <a:avLst/>
              </a:prstGeom>
              <a:blipFill>
                <a:blip r:embed="rId6"/>
                <a:stretch>
                  <a:fillRect l="-22500" r="-2250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E044F72-9F4C-0B41-C55C-470D71EF62B6}"/>
                  </a:ext>
                </a:extLst>
              </p:cNvPr>
              <p:cNvSpPr txBox="1"/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⊇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E044F72-9F4C-0B41-C55C-470D71EF6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993" y="4519557"/>
                <a:ext cx="487313" cy="615553"/>
              </a:xfrm>
              <a:prstGeom prst="rect">
                <a:avLst/>
              </a:prstGeom>
              <a:blipFill>
                <a:blip r:embed="rId7"/>
                <a:stretch>
                  <a:fillRect l="-17500" r="-200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09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Well-Order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well-order is a total order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such that every non-empty subset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a smallest element: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is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70C6825-C6E6-9734-CDB6-10ADCA3151B4}"/>
                  </a:ext>
                </a:extLst>
              </p:cNvPr>
              <p:cNvSpPr txBox="1"/>
              <p:nvPr/>
            </p:nvSpPr>
            <p:spPr>
              <a:xfrm>
                <a:off x="4060987" y="3524693"/>
                <a:ext cx="40700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on the natural numbers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70C6825-C6E6-9734-CDB6-10ADCA315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987" y="3524693"/>
                <a:ext cx="4070025" cy="430887"/>
              </a:xfrm>
              <a:prstGeom prst="rect">
                <a:avLst/>
              </a:prstGeom>
              <a:blipFill>
                <a:blip r:embed="rId3"/>
                <a:stretch>
                  <a:fillRect l="-3106" t="-25714" r="-4348" b="-4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6F2F00-C11D-D352-EE8D-1EBDDBC5DB4B}"/>
                  </a:ext>
                </a:extLst>
              </p:cNvPr>
              <p:cNvSpPr txBox="1"/>
              <p:nvPr/>
            </p:nvSpPr>
            <p:spPr>
              <a:xfrm>
                <a:off x="1815212" y="4258820"/>
                <a:ext cx="8680197" cy="12255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ℤ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𝑜𝑟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</m:d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&lt;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𝑏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𝑎𝑛𝑑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0&lt;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on the integers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6F2F00-C11D-D352-EE8D-1EBDDBC5D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212" y="4258820"/>
                <a:ext cx="8680197" cy="1225592"/>
              </a:xfrm>
              <a:prstGeom prst="rect">
                <a:avLst/>
              </a:prstGeom>
              <a:blipFill>
                <a:blip r:embed="rId4"/>
                <a:stretch>
                  <a:fillRect l="-1316" r="-1608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E7746E-5231-F4EF-23AB-FD8BDF4D4288}"/>
                  </a:ext>
                </a:extLst>
              </p:cNvPr>
              <p:cNvSpPr txBox="1"/>
              <p:nvPr/>
            </p:nvSpPr>
            <p:spPr>
              <a:xfrm>
                <a:off x="4346930" y="5758066"/>
                <a:ext cx="349813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0, 1, −1, 2, −2, 3, −3, 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…</m:t>
                      </m:r>
                    </m:oMath>
                  </m:oMathPara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E7746E-5231-F4EF-23AB-FD8BDF4D4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930" y="5758066"/>
                <a:ext cx="3498137" cy="430887"/>
              </a:xfrm>
              <a:prstGeom prst="rect">
                <a:avLst/>
              </a:prstGeom>
              <a:blipFill>
                <a:blip r:embed="rId5"/>
                <a:stretch>
                  <a:fillRect l="-1812"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53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well order on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predicate over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smallest counter-example (if one exists) is the smallest element of the set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:¬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34799-1213-78DD-A5A3-8E501BAA6710}"/>
                  </a:ext>
                </a:extLst>
              </p:cNvPr>
              <p:cNvSpPr txBox="1"/>
              <p:nvPr/>
            </p:nvSpPr>
            <p:spPr>
              <a:xfrm>
                <a:off x="1657990" y="3684123"/>
                <a:ext cx="89770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 1 is the smallest Counter-Example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5034799-1213-78DD-A5A3-8E501BAA6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990" y="3684123"/>
                <a:ext cx="8977009" cy="430887"/>
              </a:xfrm>
              <a:prstGeom prst="rect">
                <a:avLst/>
              </a:prstGeom>
              <a:blipFill>
                <a:blip r:embed="rId3"/>
                <a:stretch>
                  <a:fillRect l="-2401" t="-25714" r="-565" b="-5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ED2E85-1D6E-9884-1F90-F6C17EAACBE3}"/>
                  </a:ext>
                </a:extLst>
              </p:cNvPr>
              <p:cNvSpPr txBox="1"/>
              <p:nvPr/>
            </p:nvSpPr>
            <p:spPr>
              <a:xfrm>
                <a:off x="1657990" y="4448509"/>
                <a:ext cx="869648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 0 is the smallest Counter-Example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DED2E85-1D6E-9884-1F90-F6C17EAACB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990" y="4448509"/>
                <a:ext cx="8696483" cy="430887"/>
              </a:xfrm>
              <a:prstGeom prst="rect">
                <a:avLst/>
              </a:prstGeom>
              <a:blipFill>
                <a:blip r:embed="rId4"/>
                <a:stretch>
                  <a:fillRect l="-2478" t="-29412" r="-1749" b="-5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656-69B0-FF72-69CD-23214183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BB2F-EB83-DF75-E1B2-F55BCE2A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Smallest Counter-Example Proof Technique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72887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Every natural number is even or odd.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Assume not. There is a smallest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is neither even nor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Clearly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even; 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Necessarily,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either even or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In all cases, we have come to a contradiction.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Thus, every natural number is even or odd.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72887"/>
              </a:xfrm>
              <a:blipFill>
                <a:blip r:embed="rId2"/>
                <a:stretch>
                  <a:fillRect l="-724" t="-2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8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424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Google Sans</vt:lpstr>
      <vt:lpstr>Aptos</vt:lpstr>
      <vt:lpstr>Aptos Display</vt:lpstr>
      <vt:lpstr>Arial</vt:lpstr>
      <vt:lpstr>Cambria Math</vt:lpstr>
      <vt:lpstr>Office Theme</vt:lpstr>
      <vt:lpstr>Smallest Counter-Example February 27, 2026</vt:lpstr>
      <vt:lpstr>Agenda</vt:lpstr>
      <vt:lpstr>Order (non-strict)</vt:lpstr>
      <vt:lpstr>Total Order (non-strict)</vt:lpstr>
      <vt:lpstr>Well-Order</vt:lpstr>
      <vt:lpstr>Smallest Counter-Example</vt:lpstr>
      <vt:lpstr>Smallest Counter-Example Proof Technique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41</cp:revision>
  <dcterms:created xsi:type="dcterms:W3CDTF">2026-01-16T17:57:13Z</dcterms:created>
  <dcterms:modified xsi:type="dcterms:W3CDTF">2026-02-27T10:03:54Z</dcterms:modified>
</cp:coreProperties>
</file>