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70" r:id="rId6"/>
    <p:sldId id="264" r:id="rId7"/>
    <p:sldId id="271" r:id="rId8"/>
    <p:sldId id="272" r:id="rId9"/>
    <p:sldId id="273" r:id="rId10"/>
    <p:sldId id="274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0"/>
    <p:restoredTop sz="94774"/>
  </p:normalViewPr>
  <p:slideViewPr>
    <p:cSldViewPr snapToGrid="0">
      <p:cViewPr varScale="1">
        <p:scale>
          <a:sx n="121" d="100"/>
          <a:sy n="121" d="100"/>
        </p:scale>
        <p:origin x="184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January 23,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1. Sec 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56ABFF6-8348-EF01-FAE5-FBF83A07F19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ℝ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 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ℕ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56ABFF6-8348-EF01-FAE5-FBF83A07F1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044066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Assume not. We can index every real number by a natural number: I.e.,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b="0" dirty="0"/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+1)%10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There is no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b="0" dirty="0"/>
                  <a:t>. By construction,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="0" dirty="0" err="1"/>
                  <a:t>th</a:t>
                </a:r>
                <a:r>
                  <a:rPr lang="en-US" b="0" dirty="0"/>
                  <a:t> digit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b="0" dirty="0"/>
                  <a:t> is 1 more mod 10 than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="0" dirty="0" err="1"/>
                  <a:t>th</a:t>
                </a:r>
                <a:r>
                  <a:rPr lang="en-US" b="0" dirty="0"/>
                  <a:t> digit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dirty="0"/>
                  <a:t>. Thus, not every real number can be indexed by a natural number. A contradiction. Thus, there are more real numbers than natural numbers.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044066" cy="4351338"/>
              </a:xfrm>
              <a:blipFill>
                <a:blip r:embed="rId3"/>
                <a:stretch>
                  <a:fillRect l="-1136" t="-3198" r="-505"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C555EB5-A021-6DA7-B39E-B2A7B78FFCEE}"/>
              </a:ext>
            </a:extLst>
          </p:cNvPr>
          <p:cNvSpPr/>
          <p:nvPr/>
        </p:nvSpPr>
        <p:spPr>
          <a:xfrm>
            <a:off x="10773623" y="5771866"/>
            <a:ext cx="217283" cy="21574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42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and Q&amp;A (~5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(~25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(~10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E58F-A957-D8EF-482B-542E351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If-then Statements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B5585F9-3206-8F07-A823-212425EFE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A11670-DCF5-1DDA-84E3-BE1644B8D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hypothesis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then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pigs can fly, then I am the President.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moon is made of cheese, then every integer is prime.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1 is even, then P = NP.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2 = 3, then I have a pet unicorn.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9EFE218-47CA-C322-760C-3CAE1A65B62C}"/>
              </a:ext>
            </a:extLst>
          </p:cNvPr>
          <p:cNvCxnSpPr>
            <a:cxnSpLocks/>
          </p:cNvCxnSpPr>
          <p:nvPr/>
        </p:nvCxnSpPr>
        <p:spPr>
          <a:xfrm flipV="1">
            <a:off x="1459684" y="2298583"/>
            <a:ext cx="503340" cy="11304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A293FB9-99F5-17E3-013B-43B25182B7AB}"/>
              </a:ext>
            </a:extLst>
          </p:cNvPr>
          <p:cNvSpPr txBox="1"/>
          <p:nvPr/>
        </p:nvSpPr>
        <p:spPr>
          <a:xfrm>
            <a:off x="486211" y="3354963"/>
            <a:ext cx="1946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Assumption about the world.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974B582-2C37-A4F6-B6D5-01E7EA50FBDD}"/>
              </a:ext>
            </a:extLst>
          </p:cNvPr>
          <p:cNvCxnSpPr>
            <a:cxnSpLocks/>
          </p:cNvCxnSpPr>
          <p:nvPr/>
        </p:nvCxnSpPr>
        <p:spPr>
          <a:xfrm flipH="1" flipV="1">
            <a:off x="4647501" y="2298583"/>
            <a:ext cx="813732" cy="10563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BCE7793-E874-BE5B-664D-6CFF8257CB7E}"/>
              </a:ext>
            </a:extLst>
          </p:cNvPr>
          <p:cNvSpPr txBox="1"/>
          <p:nvPr/>
        </p:nvSpPr>
        <p:spPr>
          <a:xfrm>
            <a:off x="4487760" y="3354962"/>
            <a:ext cx="1946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 fact derived from assumption.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990BA2A3-24E5-D6EB-40B2-3C66EC783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132590"/>
              </p:ext>
            </p:extLst>
          </p:nvPr>
        </p:nvGraphicFramePr>
        <p:xfrm>
          <a:off x="7708184" y="1500762"/>
          <a:ext cx="3997605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332535">
                  <a:extLst>
                    <a:ext uri="{9D8B030D-6E8A-4147-A177-3AD203B41FA5}">
                      <a16:colId xmlns:a16="http://schemas.microsoft.com/office/drawing/2014/main" val="1105106873"/>
                    </a:ext>
                  </a:extLst>
                </a:gridCol>
                <a:gridCol w="1332535">
                  <a:extLst>
                    <a:ext uri="{9D8B030D-6E8A-4147-A177-3AD203B41FA5}">
                      <a16:colId xmlns:a16="http://schemas.microsoft.com/office/drawing/2014/main" val="4196663273"/>
                    </a:ext>
                  </a:extLst>
                </a:gridCol>
                <a:gridCol w="1332535">
                  <a:extLst>
                    <a:ext uri="{9D8B030D-6E8A-4147-A177-3AD203B41FA5}">
                      <a16:colId xmlns:a16="http://schemas.microsoft.com/office/drawing/2014/main" val="40598639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 A, then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17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043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604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33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320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64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0"/>
      <p:bldP spid="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9E58F-A957-D8EF-482B-542E351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and only If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E93F-1A5A-A0E3-B05B-F6301B1B9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92232" cy="24838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if and only if B </a:t>
            </a:r>
          </a:p>
          <a:p>
            <a:pPr marL="0" indent="0" algn="ctr">
              <a:buNone/>
            </a:pP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exactly when B</a:t>
            </a:r>
          </a:p>
          <a:p>
            <a:pPr marL="0" indent="0" algn="ctr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(If A, then B) and (If B, then A)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BEAC7A4-1ACD-4172-0FCB-C3B314C9E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D3723AA-D818-3437-FB03-B4A1DD1CAC6C}"/>
                  </a:ext>
                </a:extLst>
              </p:cNvPr>
              <p:cNvSpPr txBox="1"/>
              <p:nvPr/>
            </p:nvSpPr>
            <p:spPr>
              <a:xfrm rot="5400000">
                <a:off x="3072530" y="2271410"/>
                <a:ext cx="523571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D3723AA-D818-3437-FB03-B4A1DD1CAC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3072530" y="2271410"/>
                <a:ext cx="523571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67FB74-91EE-28FB-6C46-9124E90CE689}"/>
                  </a:ext>
                </a:extLst>
              </p:cNvPr>
              <p:cNvSpPr txBox="1"/>
              <p:nvPr/>
            </p:nvSpPr>
            <p:spPr>
              <a:xfrm rot="5400000">
                <a:off x="3072530" y="3225202"/>
                <a:ext cx="523571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67FB74-91EE-28FB-6C46-9124E90CE6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3072530" y="3225202"/>
                <a:ext cx="523571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9E24A94-0248-2A9E-8E8B-C5013E9D6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564759"/>
              </p:ext>
            </p:extLst>
          </p:nvPr>
        </p:nvGraphicFramePr>
        <p:xfrm>
          <a:off x="7093645" y="2140437"/>
          <a:ext cx="3997605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332535">
                  <a:extLst>
                    <a:ext uri="{9D8B030D-6E8A-4147-A177-3AD203B41FA5}">
                      <a16:colId xmlns:a16="http://schemas.microsoft.com/office/drawing/2014/main" val="1105106873"/>
                    </a:ext>
                  </a:extLst>
                </a:gridCol>
                <a:gridCol w="1332535">
                  <a:extLst>
                    <a:ext uri="{9D8B030D-6E8A-4147-A177-3AD203B41FA5}">
                      <a16:colId xmlns:a16="http://schemas.microsoft.com/office/drawing/2014/main" val="4196663273"/>
                    </a:ext>
                  </a:extLst>
                </a:gridCol>
                <a:gridCol w="1332535">
                  <a:extLst>
                    <a:ext uri="{9D8B030D-6E8A-4147-A177-3AD203B41FA5}">
                      <a16:colId xmlns:a16="http://schemas.microsoft.com/office/drawing/2014/main" val="40598639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</a:t>
                      </a:r>
                      <a:r>
                        <a:rPr lang="en-US" dirty="0" err="1"/>
                        <a:t>iff</a:t>
                      </a:r>
                      <a:r>
                        <a:rPr lang="en-US" dirty="0"/>
                        <a:t>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17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043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604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33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320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57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5FB89B-2F28-4AD8-9D24-3768B4D44B1C}"/>
              </a:ext>
            </a:extLst>
          </p:cNvPr>
          <p:cNvSpPr txBox="1"/>
          <p:nvPr/>
        </p:nvSpPr>
        <p:spPr>
          <a:xfrm>
            <a:off x="2926702" y="2105561"/>
            <a:ext cx="633859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i="1" dirty="0">
                <a:latin typeface="Arial" panose="020B0604020202020204" pitchFamily="34" charset="0"/>
                <a:cs typeface="Arial" panose="020B0604020202020204" pitchFamily="34" charset="0"/>
              </a:rPr>
              <a:t>Proofs</a:t>
            </a:r>
          </a:p>
        </p:txBody>
      </p:sp>
    </p:spTree>
    <p:extLst>
      <p:ext uri="{BB962C8B-B14F-4D97-AF65-F5344CB8AC3E}">
        <p14:creationId xmlns:p14="http://schemas.microsoft.com/office/powerpoint/2010/main" val="373716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8278-6ABA-D0EE-E960-FD4BF06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An essay that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incontrovertibly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shows that a statement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is true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BFF6-8348-EF01-FAE5-FBF83A07F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 of even integers is even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Proposition</a:t>
                </a:r>
                <a:r>
                  <a:rPr lang="en-US" dirty="0"/>
                  <a:t>: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US" dirty="0"/>
                  <a:t> are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pPr marL="0" indent="0">
                  <a:buNone/>
                </a:pPr>
                <a:r>
                  <a:rPr lang="en-US" dirty="0"/>
                  <a:t>Proof.</a:t>
                </a:r>
                <a:br>
                  <a:rPr lang="en-US" dirty="0"/>
                </a:br>
                <a:r>
                  <a:rPr lang="en-US" dirty="0"/>
                  <a:t>1.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be even integers</a:t>
                </a:r>
              </a:p>
              <a:p>
                <a:pPr marL="0" indent="0">
                  <a:buNone/>
                </a:pPr>
                <a:r>
                  <a:rPr lang="en-US" dirty="0"/>
                  <a:t>2.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 be an integers such that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3.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4.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5.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is even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780C0EAA-2CE4-0E57-9BF7-552DBD97F6DC}"/>
              </a:ext>
            </a:extLst>
          </p:cNvPr>
          <p:cNvSpPr txBox="1"/>
          <p:nvPr/>
        </p:nvSpPr>
        <p:spPr>
          <a:xfrm>
            <a:off x="8526101" y="2694336"/>
            <a:ext cx="22565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(by hypothesis)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A862AC-874B-073F-B124-B0CA115C160E}"/>
              </a:ext>
            </a:extLst>
          </p:cNvPr>
          <p:cNvSpPr txBox="1"/>
          <p:nvPr/>
        </p:nvSpPr>
        <p:spPr>
          <a:xfrm>
            <a:off x="7792016" y="3481927"/>
            <a:ext cx="37247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(by 1 &amp; Definition of even)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354C78-DE9A-A5FA-0A9F-B4F83BD988A7}"/>
              </a:ext>
            </a:extLst>
          </p:cNvPr>
          <p:cNvSpPr txBox="1"/>
          <p:nvPr/>
        </p:nvSpPr>
        <p:spPr>
          <a:xfrm>
            <a:off x="8018729" y="4274854"/>
            <a:ext cx="32713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(by 2 &amp; reflexivity of =)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EEB432-C69F-6C75-6AF6-EA7F920FA3E2}"/>
              </a:ext>
            </a:extLst>
          </p:cNvPr>
          <p:cNvSpPr txBox="1"/>
          <p:nvPr/>
        </p:nvSpPr>
        <p:spPr>
          <a:xfrm>
            <a:off x="8163962" y="4812303"/>
            <a:ext cx="32713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(by 3 &amp; simplification)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1B1C26-8EAF-449D-9D03-9095A2940A55}"/>
              </a:ext>
            </a:extLst>
          </p:cNvPr>
          <p:cNvSpPr txBox="1"/>
          <p:nvPr/>
        </p:nvSpPr>
        <p:spPr>
          <a:xfrm>
            <a:off x="7937248" y="5349752"/>
            <a:ext cx="37247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(by 4 &amp; Definition of even)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515BC1-E0FA-2C51-5AF9-62A7354BFFFF}"/>
              </a:ext>
            </a:extLst>
          </p:cNvPr>
          <p:cNvSpPr/>
          <p:nvPr/>
        </p:nvSpPr>
        <p:spPr>
          <a:xfrm>
            <a:off x="11435281" y="5934829"/>
            <a:ext cx="217283" cy="21574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BFF6-8348-EF01-FAE5-FBF83A07F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 of even integers is even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044066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Proposition</a:t>
                </a:r>
                <a:r>
                  <a:rPr lang="en-US" dirty="0"/>
                  <a:t>: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US" dirty="0"/>
                  <a:t> are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pPr marL="0" indent="0">
                  <a:buNone/>
                </a:pPr>
                <a:r>
                  <a:rPr lang="en-US" dirty="0"/>
                  <a:t>Proof.</a:t>
                </a:r>
                <a:br>
                  <a:rPr lang="en-US" dirty="0"/>
                </a:b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be even integers. By definition, there must be some integers,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,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. Necessarily,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. Simplifying,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. Thus, by definition,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is even.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044066" cy="4351338"/>
              </a:xfrm>
              <a:blipFill>
                <a:blip r:embed="rId2"/>
                <a:stretch>
                  <a:fillRect l="-1136" t="-2326" r="-17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F8515BC1-E0FA-2C51-5AF9-62A7354BFFFF}"/>
              </a:ext>
            </a:extLst>
          </p:cNvPr>
          <p:cNvSpPr/>
          <p:nvPr/>
        </p:nvSpPr>
        <p:spPr>
          <a:xfrm>
            <a:off x="10664982" y="4305205"/>
            <a:ext cx="217283" cy="21574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5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BFF6-8348-EF01-FAE5-FBF83A07F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square root of 2 is irrational.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044066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Proof.</a:t>
                </a:r>
              </a:p>
              <a:p>
                <a:pPr marL="0" indent="0">
                  <a:buNone/>
                </a:pPr>
                <a:r>
                  <a:rPr lang="en-US" dirty="0"/>
                  <a:t>Suppose the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rational. Then, by definition, there must be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Ζ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dirty="0"/>
                  <a:t>. Next, take the square of both sides: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. Simplifying,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 Thus,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 which implies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even.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for some integer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 Substituting we have,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Simplifying we have: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 By definition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 and thus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even. Since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are even, we know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gcd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≥2</m:t>
                    </m:r>
                  </m:oMath>
                </a14:m>
                <a:r>
                  <a:rPr lang="en-US" dirty="0"/>
                  <a:t>. We have reached a contradiction. Therefore, we may conclude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irrational.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AB3DA5-516E-C866-3DAF-1B04BD1C50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044066" cy="4351338"/>
              </a:xfrm>
              <a:blipFill>
                <a:blip r:embed="rId2"/>
                <a:stretch>
                  <a:fillRect l="-1136" t="-3198" r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F8515BC1-E0FA-2C51-5AF9-62A7354BFFFF}"/>
              </a:ext>
            </a:extLst>
          </p:cNvPr>
          <p:cNvSpPr/>
          <p:nvPr/>
        </p:nvSpPr>
        <p:spPr>
          <a:xfrm>
            <a:off x="10773623" y="5599850"/>
            <a:ext cx="217283" cy="21574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676</Words>
  <Application>Microsoft Macintosh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Office Theme</vt:lpstr>
      <vt:lpstr>Proofs January 23, 2026</vt:lpstr>
      <vt:lpstr>Agenda</vt:lpstr>
      <vt:lpstr>If-then Statements</vt:lpstr>
      <vt:lpstr>If and only If Statements</vt:lpstr>
      <vt:lpstr>PowerPoint Presentation</vt:lpstr>
      <vt:lpstr>Proof</vt:lpstr>
      <vt:lpstr>Sum of even integers is even</vt:lpstr>
      <vt:lpstr>Sum of even integers is even</vt:lpstr>
      <vt:lpstr>The square root of 2 is irrational.</vt:lpstr>
      <vt:lpstr>|R|&gt; |N|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4</cp:revision>
  <dcterms:created xsi:type="dcterms:W3CDTF">2026-01-16T17:57:13Z</dcterms:created>
  <dcterms:modified xsi:type="dcterms:W3CDTF">2026-01-23T22:33:26Z</dcterms:modified>
</cp:coreProperties>
</file>