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63" r:id="rId4"/>
    <p:sldId id="259" r:id="rId5"/>
    <p:sldId id="258" r:id="rId6"/>
    <p:sldId id="264" r:id="rId7"/>
    <p:sldId id="265" r:id="rId8"/>
    <p:sldId id="266" r:id="rId9"/>
    <p:sldId id="267" r:id="rId10"/>
    <p:sldId id="268" r:id="rId11"/>
    <p:sldId id="269" r:id="rId12"/>
    <p:sldId id="262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502"/>
    <p:restoredTop sz="94719"/>
  </p:normalViewPr>
  <p:slideViewPr>
    <p:cSldViewPr snapToGrid="0">
      <p:cViewPr varScale="1">
        <p:scale>
          <a:sx n="143" d="100"/>
          <a:sy n="143" d="100"/>
        </p:scale>
        <p:origin x="248" y="3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FB5F3E-3B5A-D75A-BD4D-F730B1723D4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0CBB222-6649-719C-9325-1F36E18AB05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903515-C1F8-453F-0EC6-51AA2C7A13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00130-2E42-9F4E-B9EA-739EF1E7DBD9}" type="datetimeFigureOut">
              <a:rPr lang="en-US" smtClean="0"/>
              <a:t>1/21/26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6618CDE-3F47-EDF4-DC0A-3961C08187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0C3E81A-FFDE-B721-CD1E-8F4DF700ED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DBBDD-990D-2D45-A0F6-66A37E9E47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89403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592E73-0654-0FC4-FA57-7906993919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F8A1B91-CFDE-D11E-FF7B-93DBE60094B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5845D3-A54F-0C5E-1122-1EFC709E05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00130-2E42-9F4E-B9EA-739EF1E7DBD9}" type="datetimeFigureOut">
              <a:rPr lang="en-US" smtClean="0"/>
              <a:t>1/21/26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B3C6E3-06AC-2CAD-5190-8EC8B932F2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B66BF5-0B99-2F57-4FCF-CCAE7570B6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DBBDD-990D-2D45-A0F6-66A37E9E47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74750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8F03C9B-F8AB-173A-C3DF-64A7E52181C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677A583-EEE8-5F6B-1B72-A14AE29993A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3A5FB26-E673-C15D-ACE1-BBA948D439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00130-2E42-9F4E-B9EA-739EF1E7DBD9}" type="datetimeFigureOut">
              <a:rPr lang="en-US" smtClean="0"/>
              <a:t>1/21/26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876D78F-8C1D-14A4-FB46-46EAAA548A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D2E79D3-CE88-9D52-A16B-738A067713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DBBDD-990D-2D45-A0F6-66A37E9E47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39098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E0B8D5-26A3-EBE3-4E7F-AAD5E4FA39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6B45CA-D54D-699A-76B5-4F0844DBCF0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D381831-8FAA-6066-BF8E-81CC6F10DE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00130-2E42-9F4E-B9EA-739EF1E7DBD9}" type="datetimeFigureOut">
              <a:rPr lang="en-US" smtClean="0"/>
              <a:t>1/21/26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8E2452-7B5D-A849-6C01-7274000D76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CB564A-7A03-C6F6-F086-2432409A8F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DBBDD-990D-2D45-A0F6-66A37E9E47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50748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07E357-6679-D94B-3077-7CD86B1681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76CE16D-C6DB-A4BD-D8A8-5DF4411999C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16CECE-8E10-70CE-9C49-296C0E3F66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00130-2E42-9F4E-B9EA-739EF1E7DBD9}" type="datetimeFigureOut">
              <a:rPr lang="en-US" smtClean="0"/>
              <a:t>1/21/26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E18E6D8-07D0-5A7C-2429-11F82ADB81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1CECBD-59AE-2F7D-875F-F980C9A0F8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DBBDD-990D-2D45-A0F6-66A37E9E47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66896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645976-4201-5230-1292-88B31927CC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0E06A4-2D27-B445-C2AE-4DFE1F1B58D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FF12955-52B7-7BAD-57BE-516E892B256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6E9ACBD-4913-8B30-DA1E-3856DA65CD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00130-2E42-9F4E-B9EA-739EF1E7DBD9}" type="datetimeFigureOut">
              <a:rPr lang="en-US" smtClean="0"/>
              <a:t>1/21/26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4003733-97C9-CB33-4679-932A852A68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B620720-8859-A269-160F-EC304CD91D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DBBDD-990D-2D45-A0F6-66A37E9E47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38591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B9FEB4-D142-81F7-5D72-B998B0FFD2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C29B809-1D4B-25FB-A392-4AD5E2738D2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5247819-DD45-C145-4884-FD56DB13155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8A84147-EF4B-84F7-5107-72EAD152C73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A0DC25E-4155-C332-2692-B4CDA12B27E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C6E4217-32CE-6EDB-822C-C0818C731C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00130-2E42-9F4E-B9EA-739EF1E7DBD9}" type="datetimeFigureOut">
              <a:rPr lang="en-US" smtClean="0"/>
              <a:t>1/21/26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D9ABF66-BC23-02A7-0046-74A3E798AC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B613106-05AE-7254-9C13-0FA7121C54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DBBDD-990D-2D45-A0F6-66A37E9E47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72422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C14BAE-848A-5F54-3A53-DE23D45C4B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38DFFEE-FF57-2D6E-082B-512B8CF6A2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00130-2E42-9F4E-B9EA-739EF1E7DBD9}" type="datetimeFigureOut">
              <a:rPr lang="en-US" smtClean="0"/>
              <a:t>1/21/26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F7220EE-2708-9A84-DF28-110E84C127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F89D6CE-B64C-C538-21DF-D8291F9402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DBBDD-990D-2D45-A0F6-66A37E9E47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10090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EED71C6-356D-E558-4174-EA934A1161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00130-2E42-9F4E-B9EA-739EF1E7DBD9}" type="datetimeFigureOut">
              <a:rPr lang="en-US" smtClean="0"/>
              <a:t>1/21/26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CAF3206-B9DA-3961-3B09-B5610A4992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CE8AA17-E9DA-FAC3-C9B5-09B1B1AA10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DBBDD-990D-2D45-A0F6-66A37E9E47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64947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B44BA2-B496-A5AD-8AAA-95FA8615E2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EACE26-C855-0D28-4D15-3CDFC2752C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D364E0B-1DC0-3C0D-F4A2-D1C33C2BA50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74F5CE1-474B-EB3C-76AD-92081E5696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00130-2E42-9F4E-B9EA-739EF1E7DBD9}" type="datetimeFigureOut">
              <a:rPr lang="en-US" smtClean="0"/>
              <a:t>1/21/26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5534E6B-F034-7CA6-EC33-50AF78497E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F50DB7E-AA5F-DE24-0EC3-0396E2AC8E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DBBDD-990D-2D45-A0F6-66A37E9E47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76467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3FA7B6-1B0E-1E9A-FF73-2B29E7FC4B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F13D163-10D6-DE76-B416-097CDD6FFBA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50D9EC6-4306-AA87-72BC-96A4389990D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7B74A75-C80D-3EDD-A7E3-736CCF13D4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00130-2E42-9F4E-B9EA-739EF1E7DBD9}" type="datetimeFigureOut">
              <a:rPr lang="en-US" smtClean="0"/>
              <a:t>1/21/26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47D5F45-E11B-2C01-93C6-D6EC029DB6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09A8749-4563-07C6-5150-619BE38141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DBBDD-990D-2D45-A0F6-66A37E9E47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59628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39E7AE9-6ED5-5836-3F2B-3A1E04AA7B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EA079C4-773A-4290-F256-2E91752B095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3234355-216E-2F08-CFF1-B3CFFD9115A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5900130-2E42-9F4E-B9EA-739EF1E7DBD9}" type="datetimeFigureOut">
              <a:rPr lang="en-US" smtClean="0"/>
              <a:t>1/21/26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4052C4-72E0-9480-A591-D582C5D4BEE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39CA343-A6B2-4A4A-89B2-C9140476587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6CDBBDD-990D-2D45-A0F6-66A37E9E47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5301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D5E992-0B6F-C532-4CDC-01C88B584CE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42968" y="1666235"/>
            <a:ext cx="9144000" cy="1352389"/>
          </a:xfrm>
        </p:spPr>
        <p:txBody>
          <a:bodyPr>
            <a:normAutofit/>
          </a:bodyPr>
          <a:lstStyle/>
          <a:p>
            <a:pPr algn="l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Theorem</a:t>
            </a:r>
            <a:b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January 21, 2026</a:t>
            </a:r>
            <a:endParaRPr lang="en-US" sz="7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83B3C38-0311-0A88-4B39-23CF5C009D3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42968" y="3779284"/>
            <a:ext cx="9144000" cy="1655762"/>
          </a:xfrm>
        </p:spPr>
        <p:txBody>
          <a:bodyPr/>
          <a:lstStyle/>
          <a:p>
            <a:pPr algn="l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CSCI 246: Discrete Structures</a:t>
            </a:r>
          </a:p>
          <a:p>
            <a:pPr algn="l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Textbook Reference: Ch 1. Sec 4</a:t>
            </a: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CC46AF35-1070-5310-AD82-FAFFE7E3F17E}"/>
              </a:ext>
            </a:extLst>
          </p:cNvPr>
          <p:cNvCxnSpPr/>
          <p:nvPr/>
        </p:nvCxnSpPr>
        <p:spPr>
          <a:xfrm>
            <a:off x="1242968" y="3429000"/>
            <a:ext cx="9706063" cy="0"/>
          </a:xfrm>
          <a:prstGeom prst="line">
            <a:avLst/>
          </a:prstGeom>
          <a:ln w="3810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9613867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DBBE9D-9E02-2458-2BFB-839EE0AF0A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en-US" b="1" dirty="0">
                <a:latin typeface="Arial" panose="020B0604020202020204" pitchFamily="34" charset="0"/>
                <a:cs typeface="Arial" panose="020B0604020202020204" pitchFamily="34" charset="0"/>
              </a:rPr>
              <a:t>Type Soundness</a:t>
            </a:r>
            <a:endParaRPr lang="en-US" altLang="en-US" b="1" dirty="0">
              <a:latin typeface="Arial" panose="020B06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B98278-6ABA-D0EE-E960-FD4BF06AF7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Well-typed programs do not get stuck.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15D7CA1-B002-99EB-00F1-1295E3452E19}"/>
              </a:ext>
            </a:extLst>
          </p:cNvPr>
          <p:cNvSpPr txBox="1"/>
          <p:nvPr/>
        </p:nvSpPr>
        <p:spPr>
          <a:xfrm>
            <a:off x="2666684" y="3745536"/>
            <a:ext cx="512364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Used to show that programs in typed languages E.g., Rust, Java,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OCaml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, Haskell, etc. cannot exhibit certain classes of runtime errors (e.g., null pointer dereference, data truncation, etc.)</a:t>
            </a:r>
          </a:p>
        </p:txBody>
      </p: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33B3B1B6-2FEC-2B5A-E884-9B5ABA10D6F0}"/>
              </a:ext>
            </a:extLst>
          </p:cNvPr>
          <p:cNvCxnSpPr>
            <a:cxnSpLocks/>
          </p:cNvCxnSpPr>
          <p:nvPr/>
        </p:nvCxnSpPr>
        <p:spPr>
          <a:xfrm flipH="1" flipV="1">
            <a:off x="4697506" y="2480978"/>
            <a:ext cx="439270" cy="1276024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145842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DBBE9D-9E02-2458-2BFB-839EE0AF0A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en-US" b="1" dirty="0">
                <a:latin typeface="Arial" panose="020B0604020202020204" pitchFamily="34" charset="0"/>
                <a:cs typeface="Arial" panose="020B0604020202020204" pitchFamily="34" charset="0"/>
              </a:rPr>
              <a:t>Curry-Howard Isomorphism</a:t>
            </a:r>
            <a:endParaRPr lang="en-US" altLang="en-US" b="1" dirty="0">
              <a:latin typeface="Arial" panose="020B06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B98278-6ABA-D0EE-E960-FD4BF06AF7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Types are propositions and programs are proofs.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15D7CA1-B002-99EB-00F1-1295E3452E19}"/>
              </a:ext>
            </a:extLst>
          </p:cNvPr>
          <p:cNvSpPr txBox="1"/>
          <p:nvPr/>
        </p:nvSpPr>
        <p:spPr>
          <a:xfrm>
            <a:off x="3135247" y="3766653"/>
            <a:ext cx="400305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Shows a deep connection between logic and programs. Forms intuition behind interactive theorem provers like Lean and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Rocq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(formerly Coq).</a:t>
            </a:r>
          </a:p>
        </p:txBody>
      </p: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33B3B1B6-2FEC-2B5A-E884-9B5ABA10D6F0}"/>
              </a:ext>
            </a:extLst>
          </p:cNvPr>
          <p:cNvCxnSpPr>
            <a:cxnSpLocks/>
          </p:cNvCxnSpPr>
          <p:nvPr/>
        </p:nvCxnSpPr>
        <p:spPr>
          <a:xfrm flipH="1" flipV="1">
            <a:off x="4697506" y="2480978"/>
            <a:ext cx="439270" cy="1276024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231891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1AF9E3-2D7F-0F90-65F4-17B464F5FB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77646"/>
            <a:ext cx="10515600" cy="5502708"/>
          </a:xfrm>
        </p:spPr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en-US" sz="6600" dirty="0">
                <a:latin typeface="Arial" panose="020B0604020202020204" pitchFamily="34" charset="0"/>
                <a:cs typeface="Arial" panose="020B0604020202020204" pitchFamily="34" charset="0"/>
              </a:rPr>
              <a:t>Group Exercises</a:t>
            </a:r>
          </a:p>
          <a:p>
            <a:pPr marL="0" indent="0" algn="ctr">
              <a:buNone/>
            </a:pP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Form groups of 3-4</a:t>
            </a:r>
            <a:endParaRPr lang="en-US" sz="6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2076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FF536E-B36C-FFF5-92CE-C10A8003E5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918EBE-B810-7F46-1CA1-4FCD6ED020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Lecture and Q&amp;A (~ 10 minutes)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Group Exercise (~20 minutes)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Discussion (~20 minutes)</a:t>
            </a:r>
          </a:p>
        </p:txBody>
      </p:sp>
    </p:spTree>
    <p:extLst>
      <p:ext uri="{BB962C8B-B14F-4D97-AF65-F5344CB8AC3E}">
        <p14:creationId xmlns:p14="http://schemas.microsoft.com/office/powerpoint/2010/main" val="6609482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5C479C-8ADE-14D2-A91C-2491E40149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Announcements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2D1F56-0941-744A-6FAE-D2429C34F6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Group Exercises:</a:t>
            </a:r>
          </a:p>
          <a:p>
            <a:pPr marL="0" indent="0"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       Solutions are available on course website for past exercises.</a:t>
            </a: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Assignment 1:</a:t>
            </a:r>
          </a:p>
          <a:p>
            <a:pPr marL="0" indent="0"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    Released on course website.</a:t>
            </a:r>
          </a:p>
          <a:p>
            <a:pPr marL="0" indent="0"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    Due February 2</a:t>
            </a:r>
            <a:r>
              <a:rPr lang="en-US" baseline="30000" dirty="0">
                <a:latin typeface="Arial" panose="020B0604020202020204" pitchFamily="34" charset="0"/>
                <a:cs typeface="Arial" panose="020B0604020202020204" pitchFamily="34" charset="0"/>
              </a:rPr>
              <a:t>nd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4735000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B9E58F-A957-D8EF-482B-542E351603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Statement</a:t>
            </a:r>
          </a:p>
        </p:txBody>
      </p:sp>
      <p:pic>
        <p:nvPicPr>
          <p:cNvPr id="2050" name="Picture 2">
            <a:extLst>
              <a:ext uri="{FF2B5EF4-FFF2-40B4-BE49-F238E27FC236}">
                <a16:creationId xmlns:a16="http://schemas.microsoft.com/office/drawing/2014/main" id="{1B5585F9-3206-8F07-A823-212425EFE54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7000" y="-411163"/>
            <a:ext cx="12700" cy="12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77A11670-DCF5-1DDA-84E3-BE1644B8DD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Definition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: A sentence that expresses an idea of how something is—i.e., sentences that evaluate to </a:t>
            </a:r>
            <a:r>
              <a:rPr lang="en-US" i="1" dirty="0">
                <a:latin typeface="Arial" panose="020B0604020202020204" pitchFamily="34" charset="0"/>
                <a:cs typeface="Arial" panose="020B0604020202020204" pitchFamily="34" charset="0"/>
              </a:rPr>
              <a:t>true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or </a:t>
            </a:r>
            <a:r>
              <a:rPr lang="en-US" i="1" dirty="0">
                <a:latin typeface="Arial" panose="020B0604020202020204" pitchFamily="34" charset="0"/>
                <a:cs typeface="Arial" panose="020B0604020202020204" pitchFamily="34" charset="0"/>
              </a:rPr>
              <a:t>false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Everyone in class lives in Bozeman, MT.</a:t>
            </a: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A square is a rectangle.</a:t>
            </a: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Computer Science is the best discipline.</a:t>
            </a: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The set of all sets that do not contain themselves contains itself.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5C423517-1DB5-1D6A-89DE-10816AEB8D3C}"/>
              </a:ext>
            </a:extLst>
          </p:cNvPr>
          <p:cNvSpPr txBox="1"/>
          <p:nvPr/>
        </p:nvSpPr>
        <p:spPr>
          <a:xfrm>
            <a:off x="6897848" y="2772452"/>
            <a:ext cx="618688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400" b="1" i="0" dirty="0">
                <a:solidFill>
                  <a:srgbClr val="00B050"/>
                </a:solidFill>
                <a:effectLst/>
                <a:latin typeface="Roboto" panose="020F0502020204030204" pitchFamily="34" charset="0"/>
              </a:rPr>
              <a:t>✓</a:t>
            </a:r>
            <a:endParaRPr lang="en-US" sz="4400" b="1" dirty="0">
              <a:solidFill>
                <a:srgbClr val="00B050"/>
              </a:solidFill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A467A4AE-BBC1-A38F-3F5E-C1677E9A191E}"/>
              </a:ext>
            </a:extLst>
          </p:cNvPr>
          <p:cNvSpPr txBox="1"/>
          <p:nvPr/>
        </p:nvSpPr>
        <p:spPr>
          <a:xfrm>
            <a:off x="4340604" y="3658518"/>
            <a:ext cx="618688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400" b="1" i="0" dirty="0">
                <a:solidFill>
                  <a:srgbClr val="00B050"/>
                </a:solidFill>
                <a:effectLst/>
                <a:latin typeface="Roboto" panose="020F0502020204030204" pitchFamily="34" charset="0"/>
              </a:rPr>
              <a:t>✓</a:t>
            </a:r>
            <a:endParaRPr lang="en-US" sz="4400" b="1" dirty="0">
              <a:solidFill>
                <a:srgbClr val="00B050"/>
              </a:solidFill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B90EBDEF-0685-A157-D9A8-C533B71A22CB}"/>
              </a:ext>
            </a:extLst>
          </p:cNvPr>
          <p:cNvSpPr txBox="1"/>
          <p:nvPr/>
        </p:nvSpPr>
        <p:spPr>
          <a:xfrm>
            <a:off x="6756633" y="4552316"/>
            <a:ext cx="618688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400" b="1" i="0" dirty="0">
                <a:solidFill>
                  <a:srgbClr val="00B050"/>
                </a:solidFill>
                <a:effectLst/>
                <a:latin typeface="Roboto" panose="020F0502020204030204" pitchFamily="34" charset="0"/>
              </a:rPr>
              <a:t>✓</a:t>
            </a:r>
            <a:endParaRPr lang="en-US" sz="4400" b="1" dirty="0">
              <a:solidFill>
                <a:srgbClr val="00B050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086524DE-E68B-6241-FFE8-0C66866133F6}"/>
                  </a:ext>
                </a:extLst>
              </p:cNvPr>
              <p:cNvSpPr txBox="1"/>
              <p:nvPr/>
            </p:nvSpPr>
            <p:spPr>
              <a:xfrm>
                <a:off x="10226180" y="5392709"/>
                <a:ext cx="636392" cy="83099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54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×</m:t>
                      </m:r>
                    </m:oMath>
                  </m:oMathPara>
                </a14:m>
                <a:endParaRPr lang="en-US" sz="5400" dirty="0"/>
              </a:p>
            </p:txBody>
          </p:sp>
        </mc:Choice>
        <mc:Fallback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086524DE-E68B-6241-FFE8-0C66866133F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226180" y="5392709"/>
                <a:ext cx="636392" cy="830997"/>
              </a:xfrm>
              <a:prstGeom prst="rect">
                <a:avLst/>
              </a:prstGeom>
              <a:blipFill>
                <a:blip r:embed="rId3"/>
                <a:stretch>
                  <a:fillRect l="-19608" r="-1764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0556458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6" grpId="0"/>
      <p:bldP spid="17" grpId="0"/>
      <p:bldP spid="1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B9E58F-A957-D8EF-482B-542E351603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Theorem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55E93F-1A5A-A0E3-B05B-F6301B1B98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Definition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 A statement that is proven to be </a:t>
            </a:r>
            <a:r>
              <a:rPr lang="en-US" i="1" dirty="0">
                <a:latin typeface="Arial" panose="020B0604020202020204" pitchFamily="34" charset="0"/>
                <a:cs typeface="Arial" panose="020B0604020202020204" pitchFamily="34" charset="0"/>
              </a:rPr>
              <a:t>true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alt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2BEAC7A4-1ACD-4172-0FCB-C3B314C9ED5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7000" y="-411163"/>
            <a:ext cx="12700" cy="12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555734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DBBE9D-9E02-2458-2BFB-839EE0AF0A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b="1" dirty="0">
                <a:latin typeface="Arial" panose="020B0604020202020204" pitchFamily="34" charset="0"/>
                <a:cs typeface="Arial" panose="020B0604020202020204" pitchFamily="34" charset="0"/>
              </a:rPr>
              <a:t>Halting Theorem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B98278-6ABA-D0EE-E960-FD4BF06AF7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There is no algorithm that can determine for every program and input whether the program halts.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611185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DBBE9D-9E02-2458-2BFB-839EE0AF0A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en-US" b="1" dirty="0">
                <a:latin typeface="Arial" panose="020B0604020202020204" pitchFamily="34" charset="0"/>
                <a:cs typeface="Arial" panose="020B0604020202020204" pitchFamily="34" charset="0"/>
              </a:rPr>
              <a:t>Rice’s Theorem</a:t>
            </a:r>
            <a:endParaRPr lang="en-US" alt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B98278-6ABA-D0EE-E960-FD4BF06AF7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Every </a:t>
            </a:r>
            <a:r>
              <a:rPr lang="en-US" altLang="en-US" i="1" dirty="0">
                <a:latin typeface="Arial" panose="020B0604020202020204" pitchFamily="34" charset="0"/>
                <a:cs typeface="Arial" panose="020B0604020202020204" pitchFamily="34" charset="0"/>
              </a:rPr>
              <a:t>non-trivial</a:t>
            </a:r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 semantic property of a program is undecidable.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4" name="Straight Arrow Connector 3">
            <a:extLst>
              <a:ext uri="{FF2B5EF4-FFF2-40B4-BE49-F238E27FC236}">
                <a16:creationId xmlns:a16="http://schemas.microsoft.com/office/drawing/2014/main" id="{5916E01E-D4E9-CC76-194C-94A36DC32AF9}"/>
              </a:ext>
            </a:extLst>
          </p:cNvPr>
          <p:cNvCxnSpPr>
            <a:cxnSpLocks/>
          </p:cNvCxnSpPr>
          <p:nvPr/>
        </p:nvCxnSpPr>
        <p:spPr>
          <a:xfrm flipH="1" flipV="1">
            <a:off x="4303058" y="2330823"/>
            <a:ext cx="475130" cy="93233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TextBox 5">
            <a:extLst>
              <a:ext uri="{FF2B5EF4-FFF2-40B4-BE49-F238E27FC236}">
                <a16:creationId xmlns:a16="http://schemas.microsoft.com/office/drawing/2014/main" id="{83FA49AD-5C85-26AE-6AB8-1EFF6A520E87}"/>
              </a:ext>
            </a:extLst>
          </p:cNvPr>
          <p:cNvSpPr txBox="1"/>
          <p:nvPr/>
        </p:nvSpPr>
        <p:spPr>
          <a:xfrm>
            <a:off x="2671482" y="3263153"/>
            <a:ext cx="42134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Statements that rely on the </a:t>
            </a:r>
            <a:r>
              <a:rPr lang="en-US" i="1" dirty="0">
                <a:latin typeface="Arial" panose="020B0604020202020204" pitchFamily="34" charset="0"/>
                <a:cs typeface="Arial" panose="020B0604020202020204" pitchFamily="34" charset="0"/>
              </a:rPr>
              <a:t>meaning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of a program rather than its syntax/form.</a:t>
            </a:r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C7035F17-F0E3-0C66-C52E-8B9513A9476D}"/>
              </a:ext>
            </a:extLst>
          </p:cNvPr>
          <p:cNvCxnSpPr>
            <a:cxnSpLocks/>
          </p:cNvCxnSpPr>
          <p:nvPr/>
        </p:nvCxnSpPr>
        <p:spPr>
          <a:xfrm flipV="1">
            <a:off x="9466729" y="2279931"/>
            <a:ext cx="340659" cy="1386635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25EE9F34-98E8-030F-FCC8-441B6B6B1F87}"/>
              </a:ext>
            </a:extLst>
          </p:cNvPr>
          <p:cNvSpPr txBox="1"/>
          <p:nvPr/>
        </p:nvSpPr>
        <p:spPr>
          <a:xfrm>
            <a:off x="7349938" y="3659207"/>
            <a:ext cx="400386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There is no algorithm capable of automatically determining if the given property holds for every program</a:t>
            </a:r>
          </a:p>
        </p:txBody>
      </p:sp>
    </p:spTree>
    <p:extLst>
      <p:ext uri="{BB962C8B-B14F-4D97-AF65-F5344CB8AC3E}">
        <p14:creationId xmlns:p14="http://schemas.microsoft.com/office/powerpoint/2010/main" val="27247429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DBBE9D-9E02-2458-2BFB-839EE0AF0A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en-US" b="1" dirty="0">
                <a:latin typeface="Arial" panose="020B0604020202020204" pitchFamily="34" charset="0"/>
                <a:cs typeface="Arial" panose="020B0604020202020204" pitchFamily="34" charset="0"/>
              </a:rPr>
              <a:t>Gödel’s Incompleteness Theorem</a:t>
            </a:r>
            <a:endParaRPr lang="en-US" altLang="en-US" b="1" dirty="0">
              <a:latin typeface="Arial" panose="020B06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B98278-6ABA-D0EE-E960-FD4BF06AF7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Every sufficiently powerful logic is either </a:t>
            </a:r>
            <a:r>
              <a:rPr lang="en-US" altLang="en-US" i="1" dirty="0">
                <a:latin typeface="Arial" panose="020B0604020202020204" pitchFamily="34" charset="0"/>
                <a:cs typeface="Arial" panose="020B0604020202020204" pitchFamily="34" charset="0"/>
              </a:rPr>
              <a:t>incomplete</a:t>
            </a:r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 or </a:t>
            </a:r>
            <a:r>
              <a:rPr lang="en-US" altLang="en-US" i="1" dirty="0">
                <a:latin typeface="Arial" panose="020B0604020202020204" pitchFamily="34" charset="0"/>
                <a:cs typeface="Arial" panose="020B0604020202020204" pitchFamily="34" charset="0"/>
              </a:rPr>
              <a:t>inconsistent</a:t>
            </a:r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34B6B31E-A3CC-C6CC-8212-B4BEC20E48E4}"/>
              </a:ext>
            </a:extLst>
          </p:cNvPr>
          <p:cNvCxnSpPr>
            <a:cxnSpLocks/>
          </p:cNvCxnSpPr>
          <p:nvPr/>
        </p:nvCxnSpPr>
        <p:spPr>
          <a:xfrm flipV="1">
            <a:off x="7117976" y="2294965"/>
            <a:ext cx="591671" cy="1004047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6578D73E-26E8-84C8-C51B-1624360AB654}"/>
              </a:ext>
            </a:extLst>
          </p:cNvPr>
          <p:cNvSpPr txBox="1"/>
          <p:nvPr/>
        </p:nvSpPr>
        <p:spPr>
          <a:xfrm>
            <a:off x="4769223" y="3354963"/>
            <a:ext cx="392654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There are statements within the logic that are true but cannot be proven.</a:t>
            </a:r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99F29D97-7049-5679-A6AB-A8B572D9F693}"/>
              </a:ext>
            </a:extLst>
          </p:cNvPr>
          <p:cNvCxnSpPr>
            <a:cxnSpLocks/>
          </p:cNvCxnSpPr>
          <p:nvPr/>
        </p:nvCxnSpPr>
        <p:spPr>
          <a:xfrm flipH="1" flipV="1">
            <a:off x="1925171" y="2707387"/>
            <a:ext cx="710453" cy="1443272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EBA0DED8-4040-E8E2-1D9D-6C34D8C816D9}"/>
              </a:ext>
            </a:extLst>
          </p:cNvPr>
          <p:cNvSpPr txBox="1"/>
          <p:nvPr/>
        </p:nvSpPr>
        <p:spPr>
          <a:xfrm>
            <a:off x="1143000" y="4150659"/>
            <a:ext cx="335728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There are statements that can be proven both true and false.</a:t>
            </a:r>
          </a:p>
        </p:txBody>
      </p:sp>
    </p:spTree>
    <p:extLst>
      <p:ext uri="{BB962C8B-B14F-4D97-AF65-F5344CB8AC3E}">
        <p14:creationId xmlns:p14="http://schemas.microsoft.com/office/powerpoint/2010/main" val="1169484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DBBE9D-9E02-2458-2BFB-839EE0AF0A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en-US" b="1" dirty="0">
                <a:latin typeface="Arial" panose="020B0604020202020204" pitchFamily="34" charset="0"/>
                <a:cs typeface="Arial" panose="020B0604020202020204" pitchFamily="34" charset="0"/>
              </a:rPr>
              <a:t>Master Theorem</a:t>
            </a:r>
            <a:endParaRPr lang="en-US" altLang="en-US" b="1" dirty="0">
              <a:latin typeface="Arial" panose="020B06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B98278-6ABA-D0EE-E960-FD4BF06AF7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Gives a framework for determining runtime/resource analysis for divide and conquer algorithms.</a:t>
            </a:r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C0DFFED0-97CB-A3E4-D52F-A3E72BEA062A}"/>
              </a:ext>
            </a:extLst>
          </p:cNvPr>
          <p:cNvCxnSpPr>
            <a:cxnSpLocks/>
          </p:cNvCxnSpPr>
          <p:nvPr/>
        </p:nvCxnSpPr>
        <p:spPr>
          <a:xfrm flipH="1" flipV="1">
            <a:off x="5737412" y="2725270"/>
            <a:ext cx="439270" cy="1276024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TextBox 13">
            <a:extLst>
              <a:ext uri="{FF2B5EF4-FFF2-40B4-BE49-F238E27FC236}">
                <a16:creationId xmlns:a16="http://schemas.microsoft.com/office/drawing/2014/main" id="{8A597785-7AC8-497C-CC3A-827C0CDD6F09}"/>
              </a:ext>
            </a:extLst>
          </p:cNvPr>
          <p:cNvSpPr txBox="1"/>
          <p:nvPr/>
        </p:nvSpPr>
        <p:spPr>
          <a:xfrm>
            <a:off x="4267200" y="4136231"/>
            <a:ext cx="381896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We’ll cover this in detail later when we learn about runtime analysis</a:t>
            </a:r>
          </a:p>
        </p:txBody>
      </p:sp>
    </p:spTree>
    <p:extLst>
      <p:ext uri="{BB962C8B-B14F-4D97-AF65-F5344CB8AC3E}">
        <p14:creationId xmlns:p14="http://schemas.microsoft.com/office/powerpoint/2010/main" val="35905618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411</TotalTime>
  <Words>368</Words>
  <Application>Microsoft Macintosh PowerPoint</Application>
  <PresentationFormat>Widescreen</PresentationFormat>
  <Paragraphs>52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Aptos</vt:lpstr>
      <vt:lpstr>Aptos Display</vt:lpstr>
      <vt:lpstr>Arial</vt:lpstr>
      <vt:lpstr>Cambria Math</vt:lpstr>
      <vt:lpstr>Roboto</vt:lpstr>
      <vt:lpstr>Office Theme</vt:lpstr>
      <vt:lpstr>Theorem January 21, 2026</vt:lpstr>
      <vt:lpstr>Agenda</vt:lpstr>
      <vt:lpstr>Announcements</vt:lpstr>
      <vt:lpstr>Statement</vt:lpstr>
      <vt:lpstr>Theorem</vt:lpstr>
      <vt:lpstr>Halting Theorem</vt:lpstr>
      <vt:lpstr>Rice’s Theorem</vt:lpstr>
      <vt:lpstr>Gödel’s Incompleteness Theorem</vt:lpstr>
      <vt:lpstr>Master Theorem</vt:lpstr>
      <vt:lpstr>Type Soundness</vt:lpstr>
      <vt:lpstr>Curry-Howard Isomorphism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Definition January 16, 2026</dc:title>
  <dc:creator>Charlie MURPHY</dc:creator>
  <cp:lastModifiedBy>Charlie MURPHY</cp:lastModifiedBy>
  <cp:revision>3</cp:revision>
  <dcterms:created xsi:type="dcterms:W3CDTF">2026-01-16T17:57:13Z</dcterms:created>
  <dcterms:modified xsi:type="dcterms:W3CDTF">2026-01-21T23:17:29Z</dcterms:modified>
</cp:coreProperties>
</file>