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3"/>
    <p:restoredTop sz="94719"/>
  </p:normalViewPr>
  <p:slideViewPr>
    <p:cSldViewPr snapToGrid="0">
      <p:cViewPr varScale="1">
        <p:scale>
          <a:sx n="152" d="100"/>
          <a:sy n="152" d="100"/>
        </p:scale>
        <p:origin x="2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16,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1. Sec 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and Q&amp;A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(~20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(~25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Natural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Defintion.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natural numbers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denoted by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ℕ</a:t>
                </a:r>
                <a:r>
                  <a:rPr lang="en-US" altLang="en-US" dirty="0">
                    <a:latin typeface="Arial" panose="020B0604020202020204" pitchFamily="34" charset="0"/>
                  </a:rPr>
                  <a:t>, is the set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ℕ</m:t>
                      </m:r>
                      <m:r>
                        <a:rPr lang="en-US" altLang="en-US" i="1" dirty="0" smtClean="0">
                          <a:latin typeface="Cambria Math" panose="02040503050406030204" pitchFamily="18" charset="0"/>
                        </a:rPr>
                        <m:t>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b="0" i="1" dirty="0" smtClean="0">
                              <a:latin typeface="Cambria Math" panose="02040503050406030204" pitchFamily="18" charset="0"/>
                            </a:rPr>
                            <m:t>1, 2, 3, …</m:t>
                          </m:r>
                        </m:e>
                      </m:d>
                    </m:oMath>
                  </m:oMathPara>
                </a14:m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1B5585F9-3206-8F07-A823-212425EFE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FE254CB-FB47-C697-123D-D02080FC4DB3}"/>
              </a:ext>
            </a:extLst>
          </p:cNvPr>
          <p:cNvCxnSpPr>
            <a:cxnSpLocks/>
          </p:cNvCxnSpPr>
          <p:nvPr/>
        </p:nvCxnSpPr>
        <p:spPr>
          <a:xfrm flipV="1">
            <a:off x="5025005" y="3145616"/>
            <a:ext cx="788566" cy="8724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073A6A2-C573-289D-55CB-7E948B31E351}"/>
              </a:ext>
            </a:extLst>
          </p:cNvPr>
          <p:cNvSpPr txBox="1"/>
          <p:nvPr/>
        </p:nvSpPr>
        <p:spPr>
          <a:xfrm>
            <a:off x="6627303" y="4001294"/>
            <a:ext cx="219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Continuing forever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1D8C634-71D4-2D8F-6F14-E800B7C1E4B4}"/>
              </a:ext>
            </a:extLst>
          </p:cNvPr>
          <p:cNvCxnSpPr>
            <a:cxnSpLocks/>
          </p:cNvCxnSpPr>
          <p:nvPr/>
        </p:nvCxnSpPr>
        <p:spPr>
          <a:xfrm flipH="1" flipV="1">
            <a:off x="6940492" y="3153750"/>
            <a:ext cx="785769" cy="8643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CE9A433-2F69-F5DC-7CA6-D9BC5E96480A}"/>
              </a:ext>
            </a:extLst>
          </p:cNvPr>
          <p:cNvSpPr txBox="1"/>
          <p:nvPr/>
        </p:nvSpPr>
        <p:spPr>
          <a:xfrm>
            <a:off x="4050484" y="4153694"/>
            <a:ext cx="219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definitions also include 0</a:t>
            </a:r>
          </a:p>
        </p:txBody>
      </p:sp>
    </p:spTree>
    <p:extLst>
      <p:ext uri="{BB962C8B-B14F-4D97-AF65-F5344CB8AC3E}">
        <p14:creationId xmlns:p14="http://schemas.microsoft.com/office/powerpoint/2010/main" val="105564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Whole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whole numbers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denoted by 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𝕎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is the set</a:t>
                </a: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dirty="0">
                          <a:latin typeface="Arial" panose="020B0604020202020204" pitchFamily="34" charset="0"/>
                        </a:rPr>
                        <m:t>𝕎</m:t>
                      </m:r>
                      <m:r>
                        <m:rPr>
                          <m:nor/>
                        </m:rPr>
                        <a:rPr lang="en-US" altLang="en-US" b="0" i="0" dirty="0" smtClean="0">
                          <a:latin typeface="Arial" panose="020B0604020202020204" pitchFamily="34" charset="0"/>
                        </a:rPr>
                        <m:t> </m:t>
                      </m:r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b="0" i="1" dirty="0" smtClean="0">
                              <a:latin typeface="Cambria Math" panose="02040503050406030204" pitchFamily="18" charset="0"/>
                            </a:rPr>
                            <m:t>0, 1, 2, 3, …</m:t>
                          </m:r>
                        </m:e>
                      </m:d>
                    </m:oMath>
                  </m:oMathPara>
                </a14:m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2BEAC7A4-1ACD-4172-0FCB-C3B314C9E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57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integers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denoted by </a:t>
                </a:r>
                <a:r>
                  <a:rPr lang="en-US" dirty="0" err="1"/>
                  <a:t>ℤ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is the set</a:t>
                </a: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mtClean="0"/>
                        <m:t>ℤ</m:t>
                      </m:r>
                      <m:r>
                        <a:rPr lang="en-US" altLang="en-US" b="0" i="1" dirty="0" smtClean="0">
                          <a:latin typeface="Cambria Math" panose="02040503050406030204" pitchFamily="18" charset="0"/>
                        </a:rPr>
                        <m:t>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b="0" i="1" dirty="0" smtClean="0">
                              <a:latin typeface="Cambria Math" panose="02040503050406030204" pitchFamily="18" charset="0"/>
                            </a:rPr>
                            <m:t>…, −3, −2, −1, 0, 1, 2, 3, …</m:t>
                          </m:r>
                        </m:e>
                      </m:d>
                    </m:oMath>
                  </m:oMathPara>
                </a14:m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55E93F-1A5A-A0E3-B05B-F6301B1B98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4979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58124-FB99-985E-25D7-140EC483B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D14E3C-98CC-7935-B243-2CE7374595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assume the previous definitions for whole numbers, natural numbers, and integers.</a:t>
                </a:r>
              </a:p>
              <a:p>
                <a:pPr marL="0" indent="0">
                  <a:buNone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may also assume that addition (+), subtraction (-), and multiplication (x) are defined as expected.</a:t>
                </a:r>
              </a:p>
              <a:p>
                <a:pPr marL="0" indent="0">
                  <a:buNone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may also assume that the comparison operators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&lt;, ≤, &gt;, ≥, =,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are defined as expected.</a:t>
                </a:r>
              </a:p>
              <a:p>
                <a:pPr marL="0" indent="0">
                  <a:buNone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 may assume any unquantified facts combining the above</a:t>
                </a:r>
                <a:b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</a:b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(e.g.,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0 &lt; 1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0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×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1 = 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 but not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𝑏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𝑐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𝑐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𝑎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,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𝑏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itchFamily="2" charset="2"/>
                      </a:rPr>
                      <m:t>𝑐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itchFamily="2" charset="2"/>
                  </a:rPr>
                  <a:t>)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D14E3C-98CC-7935-B243-2CE7374595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55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479C-8ADE-14D2-A91C-2491E401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D1F56-0941-744A-6FAE-D2429C34F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class on Monday (MLK Jr. Day)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1 will be released by start of class Jan. 21, 2026.</a:t>
            </a:r>
          </a:p>
        </p:txBody>
      </p:sp>
    </p:spTree>
    <p:extLst>
      <p:ext uri="{BB962C8B-B14F-4D97-AF65-F5344CB8AC3E}">
        <p14:creationId xmlns:p14="http://schemas.microsoft.com/office/powerpoint/2010/main" val="14735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235</Words>
  <Application>Microsoft Macintosh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 Theme</vt:lpstr>
      <vt:lpstr>Definition January 16, 2026</vt:lpstr>
      <vt:lpstr>Agenda</vt:lpstr>
      <vt:lpstr>Natural Numbers</vt:lpstr>
      <vt:lpstr>Whole Numbers</vt:lpstr>
      <vt:lpstr>Integers</vt:lpstr>
      <vt:lpstr>Assumptions</vt:lpstr>
      <vt:lpstr>PowerPoint Presentation</vt:lpstr>
      <vt:lpstr>Announcements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</cp:revision>
  <dcterms:created xsi:type="dcterms:W3CDTF">2026-01-16T17:57:13Z</dcterms:created>
  <dcterms:modified xsi:type="dcterms:W3CDTF">2026-01-16T22:48:38Z</dcterms:modified>
</cp:coreProperties>
</file>