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511"/>
    <p:restoredTop sz="94719"/>
  </p:normalViewPr>
  <p:slideViewPr>
    <p:cSldViewPr snapToGrid="0">
      <p:cViewPr>
        <p:scale>
          <a:sx n="111" d="100"/>
          <a:sy n="111" d="100"/>
        </p:scale>
        <p:origin x="480" y="10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8D35CB-8911-7224-0562-FAFEA3E3F6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B7057A-8798-482B-D571-421C074334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D8E219-4CE6-8BB6-43CE-588CA83B71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0E7A7-31F9-E44E-A661-6160E271F5FF}" type="datetimeFigureOut">
              <a:rPr lang="en-US" smtClean="0"/>
              <a:t>1/14/26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E91C6C-46DE-BAAF-80EB-2223B91AF0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2806FD-9183-C9CC-5D1D-0EA13F45CE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033ED-830E-2746-9F26-AD0A41CBCF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4329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770552-94A8-B183-70A4-FEE9C9A694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A26FF2-6699-EB82-635A-5286C680A3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601009-98F1-8514-BF51-69E0B3AE69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0E7A7-31F9-E44E-A661-6160E271F5FF}" type="datetimeFigureOut">
              <a:rPr lang="en-US" smtClean="0"/>
              <a:t>1/14/26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509F4A-76A8-6A57-7E66-5DE8E75817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B9F36D-418C-ECB6-0CE0-999B010296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033ED-830E-2746-9F26-AD0A41CBCF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43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E2486E1-9688-E055-5086-977C57381B1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3E94DD-F80C-6444-01CF-484AEB0563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8D783F-BBA5-66D4-CDA3-0A2D71961F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0E7A7-31F9-E44E-A661-6160E271F5FF}" type="datetimeFigureOut">
              <a:rPr lang="en-US" smtClean="0"/>
              <a:t>1/14/26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A0005E-CFDD-DD13-91D5-459DEE42C4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ABE5FE-6883-BDB5-6B34-53E6E550CD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033ED-830E-2746-9F26-AD0A41CBCF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081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AC8FE0-B438-2147-19A3-07B89C50D6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03E691-3A78-45A2-7BD1-768AEA14FD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6AB65-9258-420F-72F1-6655AB19AB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0E7A7-31F9-E44E-A661-6160E271F5FF}" type="datetimeFigureOut">
              <a:rPr lang="en-US" smtClean="0"/>
              <a:t>1/14/26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DAA7E7-77F6-7A1F-751E-AFFCA09071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E2BD02-57CF-2360-B74B-8ED3005E8E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033ED-830E-2746-9F26-AD0A41CBCF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894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A0F62D-C5EA-53DA-09CC-40E745ACF5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C0E004-C7CE-886C-1C8B-7C790222CB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DCBCF3-19F6-4BF3-5AA6-1D7FF253DC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0E7A7-31F9-E44E-A661-6160E271F5FF}" type="datetimeFigureOut">
              <a:rPr lang="en-US" smtClean="0"/>
              <a:t>1/14/26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04B278-252F-F981-5B26-B168F95DA2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B1374C-235E-A4AA-51AE-C96607ED5D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033ED-830E-2746-9F26-AD0A41CBCF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548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D31E29-37B1-2667-9BDB-82CE87F14E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194CB2-FF5E-C4E6-64D9-EF72BC7E50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74852EC-AC79-84B1-4919-8356BC7CEB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BAB67F-AFDF-7726-D22F-13C19F5175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0E7A7-31F9-E44E-A661-6160E271F5FF}" type="datetimeFigureOut">
              <a:rPr lang="en-US" smtClean="0"/>
              <a:t>1/14/26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AE3C0D-3CD8-AF1C-EA07-D0E440EBD5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02EFB7-ED28-8497-7626-9138AE6D83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033ED-830E-2746-9F26-AD0A41CBCF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223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6E8798-4AB6-954C-44CA-910CD3C4D5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2D7EA8-DFBF-F51F-30A3-BCBCE5ED02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F3CC9E-7CCC-34AB-28A6-1CF6C6C5EA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5746C66-3BC6-5E80-DA8D-5920B6A417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E21EEB2-5407-B34D-B670-A5E91750044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2E28E55-3441-058C-44D7-C290990D83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0E7A7-31F9-E44E-A661-6160E271F5FF}" type="datetimeFigureOut">
              <a:rPr lang="en-US" smtClean="0"/>
              <a:t>1/14/26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5518EC9-8996-69C7-BA23-7A1925398C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A55580E-301B-EDFE-D11B-3631CDDB83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033ED-830E-2746-9F26-AD0A41CBCF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682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9AA1D3-5A00-76BF-A926-D3BFA4520F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52FC57B-8EC2-0455-171C-BC9EDA1A16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0E7A7-31F9-E44E-A661-6160E271F5FF}" type="datetimeFigureOut">
              <a:rPr lang="en-US" smtClean="0"/>
              <a:t>1/14/26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4A39BDC-656E-FB35-D145-61D0691B33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DA89864-FB87-434C-FBD9-C4AF4EADFA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033ED-830E-2746-9F26-AD0A41CBCF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784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B9A4087-6153-ADDA-E961-D48EABD29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0E7A7-31F9-E44E-A661-6160E271F5FF}" type="datetimeFigureOut">
              <a:rPr lang="en-US" smtClean="0"/>
              <a:t>1/14/26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F8FA41E-3A9D-142F-DF2E-FA2DA2CA8E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FF6579-3C77-D854-901E-AC549E88A8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033ED-830E-2746-9F26-AD0A41CBCF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6988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90BD17-48D6-0D56-E4BC-AFC7208089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F05C74-168C-FAE3-6C8B-50B9160C13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E714DE-DD7C-546E-4AD2-BE5AA09A2B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811FF8-F890-222C-7307-E9BAE880E7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0E7A7-31F9-E44E-A661-6160E271F5FF}" type="datetimeFigureOut">
              <a:rPr lang="en-US" smtClean="0"/>
              <a:t>1/14/26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1B2008-2CFF-1043-E67A-82882112BD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745C06-D5FF-696D-B417-B644668F1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033ED-830E-2746-9F26-AD0A41CBCF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4041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EE654C-72B8-9F76-1689-DB5C4A8BC0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2676F42-9D3B-1926-DDD6-1A112AB4596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3EA93E2-E8DE-0089-C85D-05DC2004A7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312C66-4088-DC7B-CC75-8B8392F416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0E7A7-31F9-E44E-A661-6160E271F5FF}" type="datetimeFigureOut">
              <a:rPr lang="en-US" smtClean="0"/>
              <a:t>1/14/26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D5617F-3B6F-8131-8A42-760B0A9C02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12AAFF-58C8-7F19-F0B0-AB0B4CADE4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033ED-830E-2746-9F26-AD0A41CBCF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967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71C879E-A507-9A0C-EF1C-ED603FDAD1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97E3E6-95CF-8A7E-A316-454F931A98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1F2F8E-C8F3-6832-FF73-ED0352223B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090E7A7-31F9-E44E-A661-6160E271F5FF}" type="datetimeFigureOut">
              <a:rPr lang="en-US" smtClean="0"/>
              <a:t>1/14/26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C986A1-529D-1766-E5DD-81AFC2DA29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7880A1-43ED-3EFF-743D-6366832C92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63033ED-830E-2746-9F26-AD0A41CBCF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787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s.montana.edu/users/murphy/courses/csci246/spring26.html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charlie.murphy1@montana.edu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s.montana.edu/users/murphy/courses/csci246/spring26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98C99-BBD8-49B4-8634-F688AD19A47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CSCI 246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Discrete Structures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C1B61BE-265E-FD36-B2A7-29C47C94A2D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Instructor: Charlie Murphy</a:t>
            </a:r>
          </a:p>
        </p:txBody>
      </p:sp>
    </p:spTree>
    <p:extLst>
      <p:ext uri="{BB962C8B-B14F-4D97-AF65-F5344CB8AC3E}">
        <p14:creationId xmlns:p14="http://schemas.microsoft.com/office/powerpoint/2010/main" val="34529945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14CF05-A4FD-C2A4-5053-A373FAD421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Syllabus &amp; Policy Review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23630C4-9C5E-0E59-046D-C08170D79FA4}"/>
              </a:ext>
            </a:extLst>
          </p:cNvPr>
          <p:cNvSpPr txBox="1"/>
          <p:nvPr/>
        </p:nvSpPr>
        <p:spPr>
          <a:xfrm>
            <a:off x="838200" y="3244334"/>
            <a:ext cx="105156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hlinkClick r:id="rId2"/>
              </a:rPr>
              <a:t>https://</a:t>
            </a:r>
            <a:r>
              <a:rPr lang="en-US" sz="2400" dirty="0" err="1">
                <a:hlinkClick r:id="rId2"/>
              </a:rPr>
              <a:t>www.cs.montana.edu</a:t>
            </a:r>
            <a:r>
              <a:rPr lang="en-US" sz="2400" dirty="0">
                <a:hlinkClick r:id="rId2"/>
              </a:rPr>
              <a:t>/users/murphy/courses/csci246/spring26.html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701913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3C52C7-6708-731B-BCA4-58E412ED29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Tips on Learning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688ACB-437F-7406-784A-4421392AA1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Read the suggested readings before each course meeting.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Use active reading; have a pencil and paper to try problems sketch ideas, work through proofs.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Attend all course meetings: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Participate in lectures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Work through in class problems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Be okay with struggling / not knowing answers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Attempt homework problems before discussing with others.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Make use of office hours and other campus resources!</a:t>
            </a:r>
          </a:p>
        </p:txBody>
      </p:sp>
    </p:spTree>
    <p:extLst>
      <p:ext uri="{BB962C8B-B14F-4D97-AF65-F5344CB8AC3E}">
        <p14:creationId xmlns:p14="http://schemas.microsoft.com/office/powerpoint/2010/main" val="3421923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3" name="Rectangle 1032">
            <a:extLst>
              <a:ext uri="{FF2B5EF4-FFF2-40B4-BE49-F238E27FC236}">
                <a16:creationId xmlns:a16="http://schemas.microsoft.com/office/drawing/2014/main" id="{2C61293E-6EBE-43EF-A52C-9BEBFD7679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60D2658-F104-BDC7-C8A3-A0009EFB60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7762" y="329184"/>
            <a:ext cx="6251110" cy="1783080"/>
          </a:xfrm>
        </p:spPr>
        <p:txBody>
          <a:bodyPr anchor="b">
            <a:normAutofit/>
          </a:bodyPr>
          <a:lstStyle/>
          <a:p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Instructor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094062EA-B0ED-0103-2200-14C7399DF0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2" b="234"/>
          <a:stretch>
            <a:fillRect/>
          </a:stretch>
        </p:blipFill>
        <p:spPr bwMode="auto">
          <a:xfrm>
            <a:off x="1" y="10"/>
            <a:ext cx="4657344" cy="685799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5" name="sketchy line">
            <a:extLst>
              <a:ext uri="{FF2B5EF4-FFF2-40B4-BE49-F238E27FC236}">
                <a16:creationId xmlns:a16="http://schemas.microsoft.com/office/drawing/2014/main" id="{21540236-BFD5-4A9D-8840-4703E7F768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97762" y="2374947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0" name="Content Placeholder 1029">
            <a:extLst>
              <a:ext uri="{FF2B5EF4-FFF2-40B4-BE49-F238E27FC236}">
                <a16:creationId xmlns:a16="http://schemas.microsoft.com/office/drawing/2014/main" id="{DE7567C8-A969-3787-F4B2-6A033AE385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7762" y="2706624"/>
            <a:ext cx="6251110" cy="34838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Charlie Murphy</a:t>
            </a: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Charlie joined the Gianforte School of Computing as an Assistant Professor in Spring 2026. Previously, he was an Applied Scientist at Amazon. Before Amazon, he was a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PostDoctoral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Researcher at UW-Madison. He received his MA and PhD from Princeton University and BS from Ohio University (also the Bobcats!).</a:t>
            </a:r>
          </a:p>
        </p:txBody>
      </p:sp>
    </p:spTree>
    <p:extLst>
      <p:ext uri="{BB962C8B-B14F-4D97-AF65-F5344CB8AC3E}">
        <p14:creationId xmlns:p14="http://schemas.microsoft.com/office/powerpoint/2010/main" val="18879417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3" name="Rectangle 1032">
            <a:extLst>
              <a:ext uri="{FF2B5EF4-FFF2-40B4-BE49-F238E27FC236}">
                <a16:creationId xmlns:a16="http://schemas.microsoft.com/office/drawing/2014/main" id="{2C61293E-6EBE-43EF-A52C-9BEBFD7679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60D2658-F104-BDC7-C8A3-A0009EFB60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7762" y="329184"/>
            <a:ext cx="6251110" cy="1783080"/>
          </a:xfrm>
        </p:spPr>
        <p:txBody>
          <a:bodyPr anchor="b">
            <a:normAutofit/>
          </a:bodyPr>
          <a:lstStyle/>
          <a:p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Instructor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094062EA-B0ED-0103-2200-14C7399DF0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2" b="234"/>
          <a:stretch>
            <a:fillRect/>
          </a:stretch>
        </p:blipFill>
        <p:spPr bwMode="auto">
          <a:xfrm>
            <a:off x="1" y="10"/>
            <a:ext cx="4657344" cy="685799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5" name="sketchy line">
            <a:extLst>
              <a:ext uri="{FF2B5EF4-FFF2-40B4-BE49-F238E27FC236}">
                <a16:creationId xmlns:a16="http://schemas.microsoft.com/office/drawing/2014/main" id="{21540236-BFD5-4A9D-8840-4703E7F768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97762" y="2374947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0" name="Content Placeholder 1029">
            <a:extLst>
              <a:ext uri="{FF2B5EF4-FFF2-40B4-BE49-F238E27FC236}">
                <a16:creationId xmlns:a16="http://schemas.microsoft.com/office/drawing/2014/main" id="{DE7567C8-A969-3787-F4B2-6A033AE385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7762" y="2706624"/>
            <a:ext cx="6251110" cy="34838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Office Hours: MWF 1510-1600</a:t>
            </a: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Office Location: Barnard 344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Email: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charlie.murphy1@montana.edu</a:t>
            </a: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Research Areas: </a:t>
            </a:r>
            <a:r>
              <a:rPr lang="en-US" sz="2200" b="0" i="0" dirty="0">
                <a:solidFill>
                  <a:srgbClr val="27354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programming languages, formal methods, automated reasoning, program synthesis and verification, and logic</a:t>
            </a: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19711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C8A709-755E-89A0-DBAA-61AD0BA49A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Course Description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D79654-BC19-A6F7-EAFB-11DCF5FC3E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55010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This course covers: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9A10344-AC5D-4904-D0FE-4D20DDC6EA8A}"/>
              </a:ext>
            </a:extLst>
          </p:cNvPr>
          <p:cNvSpPr txBox="1"/>
          <p:nvPr/>
        </p:nvSpPr>
        <p:spPr>
          <a:xfrm>
            <a:off x="1145136" y="2427008"/>
            <a:ext cx="3712876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en-US" sz="28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ogic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discrete probability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recurrence relations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Boolean algebra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relations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A27E92A-3816-FDBC-0BA9-1BF7FFD2E5F6}"/>
              </a:ext>
            </a:extLst>
          </p:cNvPr>
          <p:cNvSpPr txBox="1"/>
          <p:nvPr/>
        </p:nvSpPr>
        <p:spPr>
          <a:xfrm>
            <a:off x="5298395" y="2427008"/>
            <a:ext cx="6097424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Counting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Functions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Maps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Big-O notation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proof techniques: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8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by induction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 </a:t>
            </a:r>
            <a:r>
              <a:rPr lang="en-US" sz="28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contradiction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1501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97CD9C-5FB4-E58A-A853-98840CA21A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Course Outcomes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9D51FA-176D-725B-B786-C6903E9EDA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buFont typeface="+mj-lt"/>
              <a:buAutoNum type="arabicPeriod"/>
            </a:pPr>
            <a:r>
              <a:rPr lang="en-US" b="0" i="0" dirty="0">
                <a:solidFill>
                  <a:srgbClr val="333333"/>
                </a:solidFill>
                <a:effectLst/>
                <a:latin typeface="Helvetica Neue" panose="02000503000000020004" pitchFamily="2" charset="0"/>
              </a:rPr>
              <a:t>Apply formal proof techniques, including mathematical induction and proof by contradiction.</a:t>
            </a:r>
          </a:p>
          <a:p>
            <a:pPr algn="l">
              <a:buFont typeface="+mj-lt"/>
              <a:buAutoNum type="arabicPeriod"/>
            </a:pPr>
            <a:r>
              <a:rPr lang="en-US" b="0" i="0" dirty="0">
                <a:solidFill>
                  <a:srgbClr val="333333"/>
                </a:solidFill>
                <a:effectLst/>
                <a:latin typeface="Helvetica Neue" panose="02000503000000020004" pitchFamily="2" charset="0"/>
              </a:rPr>
              <a:t>Use algorithmic complexity to compare different program designs for a problem.</a:t>
            </a:r>
          </a:p>
          <a:p>
            <a:pPr algn="l">
              <a:buFont typeface="+mj-lt"/>
              <a:buAutoNum type="arabicPeriod"/>
            </a:pPr>
            <a:r>
              <a:rPr lang="en-US" b="0" i="0" dirty="0">
                <a:solidFill>
                  <a:srgbClr val="333333"/>
                </a:solidFill>
                <a:effectLst/>
                <a:latin typeface="Helvetica Neue" panose="02000503000000020004" pitchFamily="2" charset="0"/>
              </a:rPr>
              <a:t>Solve problems that require logic, sets, combinations, permutations and functions.</a:t>
            </a:r>
          </a:p>
          <a:p>
            <a:pPr algn="l">
              <a:buFont typeface="+mj-lt"/>
              <a:buAutoNum type="arabicPeriod"/>
            </a:pPr>
            <a:r>
              <a:rPr lang="en-US" b="0" i="0" dirty="0">
                <a:solidFill>
                  <a:srgbClr val="333333"/>
                </a:solidFill>
                <a:effectLst/>
                <a:latin typeface="Helvetica Neue" panose="02000503000000020004" pitchFamily="2" charset="0"/>
              </a:rPr>
              <a:t>Solve problems that require discrete probability.</a:t>
            </a:r>
          </a:p>
          <a:p>
            <a:pPr algn="l">
              <a:buFont typeface="+mj-lt"/>
              <a:buAutoNum type="arabicPeriod"/>
            </a:pPr>
            <a:r>
              <a:rPr lang="en-US" b="0" i="0" dirty="0">
                <a:solidFill>
                  <a:srgbClr val="333333"/>
                </a:solidFill>
                <a:effectLst/>
                <a:latin typeface="Helvetica Neue" panose="02000503000000020004" pitchFamily="2" charset="0"/>
              </a:rPr>
              <a:t>Solve problems that use basic graph theory.</a:t>
            </a: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6809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D270A3-39D7-83B2-52DB-C0421C5530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Why should we care?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B84CFB-B083-477E-C8F6-EDEE79101C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1584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Math forms the core of Computer Science:</a:t>
            </a:r>
          </a:p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Machine Learning &amp; Data Analysis: probability, statistics, logic, graph theory</a:t>
            </a:r>
          </a:p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Automated Reasoning: logic, graph theory, probability</a:t>
            </a:r>
          </a:p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Networking &amp; Distributed Systems: graph theory, counting, sets, relations</a:t>
            </a:r>
          </a:p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Hardware: Boolean algebra, logic, graph theory</a:t>
            </a:r>
          </a:p>
        </p:txBody>
      </p:sp>
    </p:spTree>
    <p:extLst>
      <p:ext uri="{BB962C8B-B14F-4D97-AF65-F5344CB8AC3E}">
        <p14:creationId xmlns:p14="http://schemas.microsoft.com/office/powerpoint/2010/main" val="468264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6EF51EF-B55B-196B-32F0-B29C1F76D8E0}"/>
              </a:ext>
            </a:extLst>
          </p:cNvPr>
          <p:cNvSpPr txBox="1"/>
          <p:nvPr/>
        </p:nvSpPr>
        <p:spPr>
          <a:xfrm>
            <a:off x="1327230" y="2459504"/>
            <a:ext cx="9537539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This course gives you a mathematical foundation to explore all areas of computer science.</a:t>
            </a:r>
          </a:p>
        </p:txBody>
      </p:sp>
    </p:spTree>
    <p:extLst>
      <p:ext uri="{BB962C8B-B14F-4D97-AF65-F5344CB8AC3E}">
        <p14:creationId xmlns:p14="http://schemas.microsoft.com/office/powerpoint/2010/main" val="36091330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EA11E3-3A4B-FF58-21AD-DE88A8C909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Communication Policy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DE2BDC-FF98-6BEC-9FAA-4B82779721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Individual communication will be conducted via email.</a:t>
            </a:r>
          </a:p>
          <a:p>
            <a:pPr marL="0" indent="0">
              <a:buNone/>
            </a:pP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Course Announcements / Broadcasts will be made via Canvas (or in some cases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NavMSU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306192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A2924B-013D-8E2C-5E8A-EF0B733F91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Course 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B41290-07B8-9F9E-399E-A153D26937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Canvas: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Used to reporting and tracking grades throughout the semester.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Used for course Announcements</a:t>
            </a: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Course Website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Linked from canvas homepage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Official Syllabus and Course Schedule</a:t>
            </a:r>
          </a:p>
        </p:txBody>
      </p:sp>
    </p:spTree>
    <p:extLst>
      <p:ext uri="{BB962C8B-B14F-4D97-AF65-F5344CB8AC3E}">
        <p14:creationId xmlns:p14="http://schemas.microsoft.com/office/powerpoint/2010/main" val="2715188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256</TotalTime>
  <Words>415</Words>
  <Application>Microsoft Macintosh PowerPoint</Application>
  <PresentationFormat>Widescreen</PresentationFormat>
  <Paragraphs>62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Aptos</vt:lpstr>
      <vt:lpstr>Aptos Display</vt:lpstr>
      <vt:lpstr>Arial</vt:lpstr>
      <vt:lpstr>Helvetica Neue</vt:lpstr>
      <vt:lpstr>Office Theme</vt:lpstr>
      <vt:lpstr>CSCI 246 Discrete Structures</vt:lpstr>
      <vt:lpstr>Instructor</vt:lpstr>
      <vt:lpstr>Instructor</vt:lpstr>
      <vt:lpstr>Course Description</vt:lpstr>
      <vt:lpstr>Course Outcomes</vt:lpstr>
      <vt:lpstr>Why should we care?</vt:lpstr>
      <vt:lpstr>PowerPoint Presentation</vt:lpstr>
      <vt:lpstr>Communication Policy</vt:lpstr>
      <vt:lpstr>Course Resources</vt:lpstr>
      <vt:lpstr>Syllabus &amp; Policy Review</vt:lpstr>
      <vt:lpstr>Tips on Learning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CSCI 246 Discrete Structures</dc:title>
  <dc:creator>Charlie MURPHY</dc:creator>
  <cp:lastModifiedBy>Charlie MURPHY</cp:lastModifiedBy>
  <cp:revision>1</cp:revision>
  <dcterms:created xsi:type="dcterms:W3CDTF">2026-01-14T17:54:55Z</dcterms:created>
  <dcterms:modified xsi:type="dcterms:W3CDTF">2026-01-14T22:11:29Z</dcterms:modified>
</cp:coreProperties>
</file>