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A3180-6172-4C6E-BC2D-B1D16D2EF84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5394FB9-FC74-4751-A8CF-4B73E896297B}">
      <dgm:prSet/>
      <dgm:spPr/>
      <dgm:t>
        <a:bodyPr/>
        <a:lstStyle/>
        <a:p>
          <a:r>
            <a:rPr lang="en-US"/>
            <a:t>Go is a versatile language with many helpful tools for all parts of developing good code and one of those tools is made for testing.</a:t>
          </a:r>
        </a:p>
      </dgm:t>
    </dgm:pt>
    <dgm:pt modelId="{C2E11F07-BD0F-48F3-B048-76F1EE78F640}" type="parTrans" cxnId="{6C13E90E-72AF-4DDB-86DF-3869F1FB3B01}">
      <dgm:prSet/>
      <dgm:spPr/>
      <dgm:t>
        <a:bodyPr/>
        <a:lstStyle/>
        <a:p>
          <a:endParaRPr lang="en-US"/>
        </a:p>
      </dgm:t>
    </dgm:pt>
    <dgm:pt modelId="{14D04C88-80B9-4133-8C30-F1554209675D}" type="sibTrans" cxnId="{6C13E90E-72AF-4DDB-86DF-3869F1FB3B01}">
      <dgm:prSet/>
      <dgm:spPr/>
      <dgm:t>
        <a:bodyPr/>
        <a:lstStyle/>
        <a:p>
          <a:endParaRPr lang="en-US"/>
        </a:p>
      </dgm:t>
    </dgm:pt>
    <dgm:pt modelId="{3879A326-CFB2-467A-9D19-FD335236CD4C}">
      <dgm:prSet/>
      <dgm:spPr/>
      <dgm:t>
        <a:bodyPr/>
        <a:lstStyle/>
        <a:p>
          <a:r>
            <a:rPr lang="en-US"/>
            <a:t>Go has a built-in testing command called </a:t>
          </a:r>
          <a:r>
            <a:rPr lang="en-US" i="1"/>
            <a:t>go test </a:t>
          </a:r>
          <a:r>
            <a:rPr lang="en-US"/>
            <a:t>and a package called </a:t>
          </a:r>
          <a:r>
            <a:rPr lang="en-US" i="1"/>
            <a:t>testing</a:t>
          </a:r>
          <a:r>
            <a:rPr lang="en-US"/>
            <a:t> which combine to give a minimal but complete testing experience.</a:t>
          </a:r>
        </a:p>
      </dgm:t>
    </dgm:pt>
    <dgm:pt modelId="{C395DFC7-BE2E-4FF7-85F5-316AF808C71E}" type="parTrans" cxnId="{C2674C54-F894-4DD4-9F0C-8C05F841CDA7}">
      <dgm:prSet/>
      <dgm:spPr/>
      <dgm:t>
        <a:bodyPr/>
        <a:lstStyle/>
        <a:p>
          <a:endParaRPr lang="en-US"/>
        </a:p>
      </dgm:t>
    </dgm:pt>
    <dgm:pt modelId="{C5471636-3DD9-42F4-9B9E-9D335DE0B83E}" type="sibTrans" cxnId="{C2674C54-F894-4DD4-9F0C-8C05F841CDA7}">
      <dgm:prSet/>
      <dgm:spPr/>
      <dgm:t>
        <a:bodyPr/>
        <a:lstStyle/>
        <a:p>
          <a:endParaRPr lang="en-US"/>
        </a:p>
      </dgm:t>
    </dgm:pt>
    <dgm:pt modelId="{F5AFFBDD-91E0-44FE-B183-B49F3AA89B49}" type="pres">
      <dgm:prSet presAssocID="{C38A3180-6172-4C6E-BC2D-B1D16D2EF841}" presName="vert0" presStyleCnt="0">
        <dgm:presLayoutVars>
          <dgm:dir/>
          <dgm:animOne val="branch"/>
          <dgm:animLvl val="lvl"/>
        </dgm:presLayoutVars>
      </dgm:prSet>
      <dgm:spPr/>
    </dgm:pt>
    <dgm:pt modelId="{47AA03E1-3920-4E62-808D-FF689739961C}" type="pres">
      <dgm:prSet presAssocID="{75394FB9-FC74-4751-A8CF-4B73E896297B}" presName="thickLine" presStyleLbl="alignNode1" presStyleIdx="0" presStyleCnt="2"/>
      <dgm:spPr/>
    </dgm:pt>
    <dgm:pt modelId="{AE8CE427-924A-4F50-AD99-9214439DF30B}" type="pres">
      <dgm:prSet presAssocID="{75394FB9-FC74-4751-A8CF-4B73E896297B}" presName="horz1" presStyleCnt="0"/>
      <dgm:spPr/>
    </dgm:pt>
    <dgm:pt modelId="{FCC06B37-E128-4F85-9A40-6D3E8E134AC4}" type="pres">
      <dgm:prSet presAssocID="{75394FB9-FC74-4751-A8CF-4B73E896297B}" presName="tx1" presStyleLbl="revTx" presStyleIdx="0" presStyleCnt="2"/>
      <dgm:spPr/>
    </dgm:pt>
    <dgm:pt modelId="{CE045F71-9B2A-4454-B5C3-8B55641C3B7C}" type="pres">
      <dgm:prSet presAssocID="{75394FB9-FC74-4751-A8CF-4B73E896297B}" presName="vert1" presStyleCnt="0"/>
      <dgm:spPr/>
    </dgm:pt>
    <dgm:pt modelId="{FACD1B7C-664D-467B-99C0-8C1703D7C407}" type="pres">
      <dgm:prSet presAssocID="{3879A326-CFB2-467A-9D19-FD335236CD4C}" presName="thickLine" presStyleLbl="alignNode1" presStyleIdx="1" presStyleCnt="2"/>
      <dgm:spPr/>
    </dgm:pt>
    <dgm:pt modelId="{375F597D-7F57-4345-AC49-A9025E73B8B0}" type="pres">
      <dgm:prSet presAssocID="{3879A326-CFB2-467A-9D19-FD335236CD4C}" presName="horz1" presStyleCnt="0"/>
      <dgm:spPr/>
    </dgm:pt>
    <dgm:pt modelId="{E86C54CF-3FBF-4451-802C-848B2A6167EA}" type="pres">
      <dgm:prSet presAssocID="{3879A326-CFB2-467A-9D19-FD335236CD4C}" presName="tx1" presStyleLbl="revTx" presStyleIdx="1" presStyleCnt="2"/>
      <dgm:spPr/>
    </dgm:pt>
    <dgm:pt modelId="{974AA115-6EB5-4771-8F7C-8FF14DA234A6}" type="pres">
      <dgm:prSet presAssocID="{3879A326-CFB2-467A-9D19-FD335236CD4C}" presName="vert1" presStyleCnt="0"/>
      <dgm:spPr/>
    </dgm:pt>
  </dgm:ptLst>
  <dgm:cxnLst>
    <dgm:cxn modelId="{6C13E90E-72AF-4DDB-86DF-3869F1FB3B01}" srcId="{C38A3180-6172-4C6E-BC2D-B1D16D2EF841}" destId="{75394FB9-FC74-4751-A8CF-4B73E896297B}" srcOrd="0" destOrd="0" parTransId="{C2E11F07-BD0F-48F3-B048-76F1EE78F640}" sibTransId="{14D04C88-80B9-4133-8C30-F1554209675D}"/>
    <dgm:cxn modelId="{C2674C54-F894-4DD4-9F0C-8C05F841CDA7}" srcId="{C38A3180-6172-4C6E-BC2D-B1D16D2EF841}" destId="{3879A326-CFB2-467A-9D19-FD335236CD4C}" srcOrd="1" destOrd="0" parTransId="{C395DFC7-BE2E-4FF7-85F5-316AF808C71E}" sibTransId="{C5471636-3DD9-42F4-9B9E-9D335DE0B83E}"/>
    <dgm:cxn modelId="{7EC7D091-29AA-4D0B-810E-2EDDEB8C7204}" type="presOf" srcId="{C38A3180-6172-4C6E-BC2D-B1D16D2EF841}" destId="{F5AFFBDD-91E0-44FE-B183-B49F3AA89B49}" srcOrd="0" destOrd="0" presId="urn:microsoft.com/office/officeart/2008/layout/LinedList"/>
    <dgm:cxn modelId="{A1E35FB5-8BB0-4B53-9C5E-7BE6D4DEF3B3}" type="presOf" srcId="{75394FB9-FC74-4751-A8CF-4B73E896297B}" destId="{FCC06B37-E128-4F85-9A40-6D3E8E134AC4}" srcOrd="0" destOrd="0" presId="urn:microsoft.com/office/officeart/2008/layout/LinedList"/>
    <dgm:cxn modelId="{B3EC3ED7-96F1-4E8C-B166-B1DAD0070D1C}" type="presOf" srcId="{3879A326-CFB2-467A-9D19-FD335236CD4C}" destId="{E86C54CF-3FBF-4451-802C-848B2A6167EA}" srcOrd="0" destOrd="0" presId="urn:microsoft.com/office/officeart/2008/layout/LinedList"/>
    <dgm:cxn modelId="{AF110D67-3E1D-4330-8969-C07137C5EF2D}" type="presParOf" srcId="{F5AFFBDD-91E0-44FE-B183-B49F3AA89B49}" destId="{47AA03E1-3920-4E62-808D-FF689739961C}" srcOrd="0" destOrd="0" presId="urn:microsoft.com/office/officeart/2008/layout/LinedList"/>
    <dgm:cxn modelId="{0A0714BC-DFA4-4AFD-A95F-88E804E3D742}" type="presParOf" srcId="{F5AFFBDD-91E0-44FE-B183-B49F3AA89B49}" destId="{AE8CE427-924A-4F50-AD99-9214439DF30B}" srcOrd="1" destOrd="0" presId="urn:microsoft.com/office/officeart/2008/layout/LinedList"/>
    <dgm:cxn modelId="{EE77B5E6-1126-4E95-84E7-92B9D6916A9B}" type="presParOf" srcId="{AE8CE427-924A-4F50-AD99-9214439DF30B}" destId="{FCC06B37-E128-4F85-9A40-6D3E8E134AC4}" srcOrd="0" destOrd="0" presId="urn:microsoft.com/office/officeart/2008/layout/LinedList"/>
    <dgm:cxn modelId="{370E7C62-D0C7-4655-90C9-C1B9CA5A0874}" type="presParOf" srcId="{AE8CE427-924A-4F50-AD99-9214439DF30B}" destId="{CE045F71-9B2A-4454-B5C3-8B55641C3B7C}" srcOrd="1" destOrd="0" presId="urn:microsoft.com/office/officeart/2008/layout/LinedList"/>
    <dgm:cxn modelId="{30BE8256-4EB9-4926-8D8A-E4C69586295C}" type="presParOf" srcId="{F5AFFBDD-91E0-44FE-B183-B49F3AA89B49}" destId="{FACD1B7C-664D-467B-99C0-8C1703D7C407}" srcOrd="2" destOrd="0" presId="urn:microsoft.com/office/officeart/2008/layout/LinedList"/>
    <dgm:cxn modelId="{CF7C14B9-2F96-4685-A317-F3676F070B69}" type="presParOf" srcId="{F5AFFBDD-91E0-44FE-B183-B49F3AA89B49}" destId="{375F597D-7F57-4345-AC49-A9025E73B8B0}" srcOrd="3" destOrd="0" presId="urn:microsoft.com/office/officeart/2008/layout/LinedList"/>
    <dgm:cxn modelId="{329E6DD9-FB9D-4AFC-AA4C-CFBC73857101}" type="presParOf" srcId="{375F597D-7F57-4345-AC49-A9025E73B8B0}" destId="{E86C54CF-3FBF-4451-802C-848B2A6167EA}" srcOrd="0" destOrd="0" presId="urn:microsoft.com/office/officeart/2008/layout/LinedList"/>
    <dgm:cxn modelId="{5F7FBB40-16CA-45D8-BC7B-5E05E65E18FE}" type="presParOf" srcId="{375F597D-7F57-4345-AC49-A9025E73B8B0}" destId="{974AA115-6EB5-4771-8F7C-8FF14DA234A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64409E-C369-4640-8117-66E223BFD98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08EF7F7-7984-4A1A-8CC3-0432C2B19C9B}">
      <dgm:prSet/>
      <dgm:spPr/>
      <dgm:t>
        <a:bodyPr/>
        <a:lstStyle/>
        <a:p>
          <a:r>
            <a:rPr lang="en-US"/>
            <a:t>The first and only parameter needs to be t *testing.T</a:t>
          </a:r>
        </a:p>
      </dgm:t>
    </dgm:pt>
    <dgm:pt modelId="{66022A65-BAE5-4DB3-9299-7F29719BEEA2}" type="parTrans" cxnId="{285F9222-2CE7-4F9E-85C9-821C535445BA}">
      <dgm:prSet/>
      <dgm:spPr/>
      <dgm:t>
        <a:bodyPr/>
        <a:lstStyle/>
        <a:p>
          <a:endParaRPr lang="en-US"/>
        </a:p>
      </dgm:t>
    </dgm:pt>
    <dgm:pt modelId="{F1A89E67-1F5B-4F2B-9A25-3D56837971C2}" type="sibTrans" cxnId="{285F9222-2CE7-4F9E-85C9-821C535445BA}">
      <dgm:prSet/>
      <dgm:spPr/>
      <dgm:t>
        <a:bodyPr/>
        <a:lstStyle/>
        <a:p>
          <a:endParaRPr lang="en-US"/>
        </a:p>
      </dgm:t>
    </dgm:pt>
    <dgm:pt modelId="{AE8EEDD6-E56F-4E93-B43E-20AE2769A64D}">
      <dgm:prSet/>
      <dgm:spPr/>
      <dgm:t>
        <a:bodyPr/>
        <a:lstStyle/>
        <a:p>
          <a:r>
            <a:rPr lang="en-US"/>
            <a:t>It begins with the word Test followed by a word or phrase with a capital letter. </a:t>
          </a:r>
        </a:p>
      </dgm:t>
    </dgm:pt>
    <dgm:pt modelId="{3245FB7E-2AE3-4DCD-A1CF-1DCB1520B29B}" type="parTrans" cxnId="{532248CA-8576-411A-9D08-5D01930DCED5}">
      <dgm:prSet/>
      <dgm:spPr/>
      <dgm:t>
        <a:bodyPr/>
        <a:lstStyle/>
        <a:p>
          <a:endParaRPr lang="en-US"/>
        </a:p>
      </dgm:t>
    </dgm:pt>
    <dgm:pt modelId="{1A3EC07F-F908-4B35-905E-A804E2BD036B}" type="sibTrans" cxnId="{532248CA-8576-411A-9D08-5D01930DCED5}">
      <dgm:prSet/>
      <dgm:spPr/>
      <dgm:t>
        <a:bodyPr/>
        <a:lstStyle/>
        <a:p>
          <a:endParaRPr lang="en-US"/>
        </a:p>
      </dgm:t>
    </dgm:pt>
    <dgm:pt modelId="{DB5B6AA5-EBD5-49F5-8E15-AF8E6D66434C}">
      <dgm:prSet/>
      <dgm:spPr/>
      <dgm:t>
        <a:bodyPr/>
        <a:lstStyle/>
        <a:p>
          <a:r>
            <a:rPr lang="en-US"/>
            <a:t>Calls t.Error or t.Fail to indicate failure</a:t>
          </a:r>
        </a:p>
      </dgm:t>
    </dgm:pt>
    <dgm:pt modelId="{0C796DC9-101B-481C-B7F0-89D402CE4931}" type="parTrans" cxnId="{5EAF39A6-9AA0-4359-832B-B4164C02CE13}">
      <dgm:prSet/>
      <dgm:spPr/>
      <dgm:t>
        <a:bodyPr/>
        <a:lstStyle/>
        <a:p>
          <a:endParaRPr lang="en-US"/>
        </a:p>
      </dgm:t>
    </dgm:pt>
    <dgm:pt modelId="{EF490F96-9B43-4EDF-9E1F-8871F4975C7F}" type="sibTrans" cxnId="{5EAF39A6-9AA0-4359-832B-B4164C02CE13}">
      <dgm:prSet/>
      <dgm:spPr/>
      <dgm:t>
        <a:bodyPr/>
        <a:lstStyle/>
        <a:p>
          <a:endParaRPr lang="en-US"/>
        </a:p>
      </dgm:t>
    </dgm:pt>
    <dgm:pt modelId="{C72DFBF8-BE0C-4C15-9DAA-27CE8DAECC1D}">
      <dgm:prSet/>
      <dgm:spPr/>
      <dgm:t>
        <a:bodyPr/>
        <a:lstStyle/>
        <a:p>
          <a:r>
            <a:rPr lang="en-US"/>
            <a:t>Must be saved in a file named something_test.go such as addition_test.go</a:t>
          </a:r>
        </a:p>
      </dgm:t>
    </dgm:pt>
    <dgm:pt modelId="{0710507C-0044-4254-9B08-5B6C816DAE45}" type="parTrans" cxnId="{6C41A999-7AEC-4C3D-B9C3-FDAA827B5EBF}">
      <dgm:prSet/>
      <dgm:spPr/>
      <dgm:t>
        <a:bodyPr/>
        <a:lstStyle/>
        <a:p>
          <a:endParaRPr lang="en-US"/>
        </a:p>
      </dgm:t>
    </dgm:pt>
    <dgm:pt modelId="{79425137-C5E9-4E46-AE90-E6324244512E}" type="sibTrans" cxnId="{6C41A999-7AEC-4C3D-B9C3-FDAA827B5EBF}">
      <dgm:prSet/>
      <dgm:spPr/>
      <dgm:t>
        <a:bodyPr/>
        <a:lstStyle/>
        <a:p>
          <a:endParaRPr lang="en-US"/>
        </a:p>
      </dgm:t>
    </dgm:pt>
    <dgm:pt modelId="{E2348331-1B74-4C81-8095-0C705F6D94D8}" type="pres">
      <dgm:prSet presAssocID="{4B64409E-C369-4640-8117-66E223BFD987}" presName="linear" presStyleCnt="0">
        <dgm:presLayoutVars>
          <dgm:animLvl val="lvl"/>
          <dgm:resizeHandles val="exact"/>
        </dgm:presLayoutVars>
      </dgm:prSet>
      <dgm:spPr/>
    </dgm:pt>
    <dgm:pt modelId="{D3E62B1F-2193-4304-826B-BA2425B78441}" type="pres">
      <dgm:prSet presAssocID="{708EF7F7-7984-4A1A-8CC3-0432C2B19C9B}" presName="parentText" presStyleLbl="node1" presStyleIdx="0" presStyleCnt="4">
        <dgm:presLayoutVars>
          <dgm:chMax val="0"/>
          <dgm:bulletEnabled val="1"/>
        </dgm:presLayoutVars>
      </dgm:prSet>
      <dgm:spPr/>
    </dgm:pt>
    <dgm:pt modelId="{38A275C8-D31B-4E82-84A1-9D3B2E113398}" type="pres">
      <dgm:prSet presAssocID="{F1A89E67-1F5B-4F2B-9A25-3D56837971C2}" presName="spacer" presStyleCnt="0"/>
      <dgm:spPr/>
    </dgm:pt>
    <dgm:pt modelId="{913314FE-51B1-45C7-B810-6A300A15C0AB}" type="pres">
      <dgm:prSet presAssocID="{AE8EEDD6-E56F-4E93-B43E-20AE2769A64D}" presName="parentText" presStyleLbl="node1" presStyleIdx="1" presStyleCnt="4">
        <dgm:presLayoutVars>
          <dgm:chMax val="0"/>
          <dgm:bulletEnabled val="1"/>
        </dgm:presLayoutVars>
      </dgm:prSet>
      <dgm:spPr/>
    </dgm:pt>
    <dgm:pt modelId="{F02E6A10-9FA0-4DA0-8F78-024CEB3117A9}" type="pres">
      <dgm:prSet presAssocID="{1A3EC07F-F908-4B35-905E-A804E2BD036B}" presName="spacer" presStyleCnt="0"/>
      <dgm:spPr/>
    </dgm:pt>
    <dgm:pt modelId="{F325C009-9012-49DF-AC84-2632933A0EEE}" type="pres">
      <dgm:prSet presAssocID="{DB5B6AA5-EBD5-49F5-8E15-AF8E6D66434C}" presName="parentText" presStyleLbl="node1" presStyleIdx="2" presStyleCnt="4">
        <dgm:presLayoutVars>
          <dgm:chMax val="0"/>
          <dgm:bulletEnabled val="1"/>
        </dgm:presLayoutVars>
      </dgm:prSet>
      <dgm:spPr/>
    </dgm:pt>
    <dgm:pt modelId="{E0960223-529F-46C0-AB38-0CB0114C9863}" type="pres">
      <dgm:prSet presAssocID="{EF490F96-9B43-4EDF-9E1F-8871F4975C7F}" presName="spacer" presStyleCnt="0"/>
      <dgm:spPr/>
    </dgm:pt>
    <dgm:pt modelId="{92D1FE1C-F90A-4708-A8D4-B686034B0C1A}" type="pres">
      <dgm:prSet presAssocID="{C72DFBF8-BE0C-4C15-9DAA-27CE8DAECC1D}" presName="parentText" presStyleLbl="node1" presStyleIdx="3" presStyleCnt="4">
        <dgm:presLayoutVars>
          <dgm:chMax val="0"/>
          <dgm:bulletEnabled val="1"/>
        </dgm:presLayoutVars>
      </dgm:prSet>
      <dgm:spPr/>
    </dgm:pt>
  </dgm:ptLst>
  <dgm:cxnLst>
    <dgm:cxn modelId="{285F9222-2CE7-4F9E-85C9-821C535445BA}" srcId="{4B64409E-C369-4640-8117-66E223BFD987}" destId="{708EF7F7-7984-4A1A-8CC3-0432C2B19C9B}" srcOrd="0" destOrd="0" parTransId="{66022A65-BAE5-4DB3-9299-7F29719BEEA2}" sibTransId="{F1A89E67-1F5B-4F2B-9A25-3D56837971C2}"/>
    <dgm:cxn modelId="{87061636-30F3-429E-A43D-872F1C4F733A}" type="presOf" srcId="{DB5B6AA5-EBD5-49F5-8E15-AF8E6D66434C}" destId="{F325C009-9012-49DF-AC84-2632933A0EEE}" srcOrd="0" destOrd="0" presId="urn:microsoft.com/office/officeart/2005/8/layout/vList2"/>
    <dgm:cxn modelId="{95347649-DFBA-48BF-A634-6999B7C1C4B4}" type="presOf" srcId="{AE8EEDD6-E56F-4E93-B43E-20AE2769A64D}" destId="{913314FE-51B1-45C7-B810-6A300A15C0AB}" srcOrd="0" destOrd="0" presId="urn:microsoft.com/office/officeart/2005/8/layout/vList2"/>
    <dgm:cxn modelId="{6C41A999-7AEC-4C3D-B9C3-FDAA827B5EBF}" srcId="{4B64409E-C369-4640-8117-66E223BFD987}" destId="{C72DFBF8-BE0C-4C15-9DAA-27CE8DAECC1D}" srcOrd="3" destOrd="0" parTransId="{0710507C-0044-4254-9B08-5B6C816DAE45}" sibTransId="{79425137-C5E9-4E46-AE90-E6324244512E}"/>
    <dgm:cxn modelId="{773243A0-BCD6-44BA-8964-D870A7A74C94}" type="presOf" srcId="{C72DFBF8-BE0C-4C15-9DAA-27CE8DAECC1D}" destId="{92D1FE1C-F90A-4708-A8D4-B686034B0C1A}" srcOrd="0" destOrd="0" presId="urn:microsoft.com/office/officeart/2005/8/layout/vList2"/>
    <dgm:cxn modelId="{5EAF39A6-9AA0-4359-832B-B4164C02CE13}" srcId="{4B64409E-C369-4640-8117-66E223BFD987}" destId="{DB5B6AA5-EBD5-49F5-8E15-AF8E6D66434C}" srcOrd="2" destOrd="0" parTransId="{0C796DC9-101B-481C-B7F0-89D402CE4931}" sibTransId="{EF490F96-9B43-4EDF-9E1F-8871F4975C7F}"/>
    <dgm:cxn modelId="{42AE9DB3-23A9-43D4-B7B3-CD628535B5B7}" type="presOf" srcId="{708EF7F7-7984-4A1A-8CC3-0432C2B19C9B}" destId="{D3E62B1F-2193-4304-826B-BA2425B78441}" srcOrd="0" destOrd="0" presId="urn:microsoft.com/office/officeart/2005/8/layout/vList2"/>
    <dgm:cxn modelId="{532248CA-8576-411A-9D08-5D01930DCED5}" srcId="{4B64409E-C369-4640-8117-66E223BFD987}" destId="{AE8EEDD6-E56F-4E93-B43E-20AE2769A64D}" srcOrd="1" destOrd="0" parTransId="{3245FB7E-2AE3-4DCD-A1CF-1DCB1520B29B}" sibTransId="{1A3EC07F-F908-4B35-905E-A804E2BD036B}"/>
    <dgm:cxn modelId="{54C0DBCF-10AE-4392-889E-9AE95ABD70C2}" type="presOf" srcId="{4B64409E-C369-4640-8117-66E223BFD987}" destId="{E2348331-1B74-4C81-8095-0C705F6D94D8}" srcOrd="0" destOrd="0" presId="urn:microsoft.com/office/officeart/2005/8/layout/vList2"/>
    <dgm:cxn modelId="{BA99BD27-7B96-4434-A83E-64926C9CDA3A}" type="presParOf" srcId="{E2348331-1B74-4C81-8095-0C705F6D94D8}" destId="{D3E62B1F-2193-4304-826B-BA2425B78441}" srcOrd="0" destOrd="0" presId="urn:microsoft.com/office/officeart/2005/8/layout/vList2"/>
    <dgm:cxn modelId="{39EF1DA4-B74F-437E-93F2-66588F874E34}" type="presParOf" srcId="{E2348331-1B74-4C81-8095-0C705F6D94D8}" destId="{38A275C8-D31B-4E82-84A1-9D3B2E113398}" srcOrd="1" destOrd="0" presId="urn:microsoft.com/office/officeart/2005/8/layout/vList2"/>
    <dgm:cxn modelId="{744642B8-1EAB-4CFA-A6C5-DAD8904A09DB}" type="presParOf" srcId="{E2348331-1B74-4C81-8095-0C705F6D94D8}" destId="{913314FE-51B1-45C7-B810-6A300A15C0AB}" srcOrd="2" destOrd="0" presId="urn:microsoft.com/office/officeart/2005/8/layout/vList2"/>
    <dgm:cxn modelId="{BDFDF409-B11A-42A5-BE77-83E4B56121BB}" type="presParOf" srcId="{E2348331-1B74-4C81-8095-0C705F6D94D8}" destId="{F02E6A10-9FA0-4DA0-8F78-024CEB3117A9}" srcOrd="3" destOrd="0" presId="urn:microsoft.com/office/officeart/2005/8/layout/vList2"/>
    <dgm:cxn modelId="{F6093B46-0CF5-4E3E-B9F5-5786E9E7A057}" type="presParOf" srcId="{E2348331-1B74-4C81-8095-0C705F6D94D8}" destId="{F325C009-9012-49DF-AC84-2632933A0EEE}" srcOrd="4" destOrd="0" presId="urn:microsoft.com/office/officeart/2005/8/layout/vList2"/>
    <dgm:cxn modelId="{AB7CFD11-20D9-4290-BFE3-423E3813DFA9}" type="presParOf" srcId="{E2348331-1B74-4C81-8095-0C705F6D94D8}" destId="{E0960223-529F-46C0-AB38-0CB0114C9863}" srcOrd="5" destOrd="0" presId="urn:microsoft.com/office/officeart/2005/8/layout/vList2"/>
    <dgm:cxn modelId="{1E52C390-916B-4C8E-8073-29E111679DE6}" type="presParOf" srcId="{E2348331-1B74-4C81-8095-0C705F6D94D8}" destId="{92D1FE1C-F90A-4708-A8D4-B686034B0C1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A03E1-3920-4E62-808D-FF689739961C}">
      <dsp:nvSpPr>
        <dsp:cNvPr id="0" name=""/>
        <dsp:cNvSpPr/>
      </dsp:nvSpPr>
      <dsp:spPr>
        <a:xfrm>
          <a:off x="0" y="0"/>
          <a:ext cx="6506304" cy="0"/>
        </a:xfrm>
        <a:prstGeom prst="line">
          <a:avLst/>
        </a:prstGeom>
        <a:solidFill>
          <a:schemeClr val="accent2">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C06B37-E128-4F85-9A40-6D3E8E134AC4}">
      <dsp:nvSpPr>
        <dsp:cNvPr id="0" name=""/>
        <dsp:cNvSpPr/>
      </dsp:nvSpPr>
      <dsp:spPr>
        <a:xfrm>
          <a:off x="0" y="0"/>
          <a:ext cx="6506304" cy="2788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a:t>Go is a versatile language with many helpful tools for all parts of developing good code and one of those tools is made for testing.</a:t>
          </a:r>
        </a:p>
      </dsp:txBody>
      <dsp:txXfrm>
        <a:off x="0" y="0"/>
        <a:ext cx="6506304" cy="2788920"/>
      </dsp:txXfrm>
    </dsp:sp>
    <dsp:sp modelId="{FACD1B7C-664D-467B-99C0-8C1703D7C407}">
      <dsp:nvSpPr>
        <dsp:cNvPr id="0" name=""/>
        <dsp:cNvSpPr/>
      </dsp:nvSpPr>
      <dsp:spPr>
        <a:xfrm>
          <a:off x="0" y="2788920"/>
          <a:ext cx="6506304" cy="0"/>
        </a:xfrm>
        <a:prstGeom prst="line">
          <a:avLst/>
        </a:prstGeom>
        <a:solidFill>
          <a:schemeClr val="accent2">
            <a:hueOff val="-165654"/>
            <a:satOff val="-54335"/>
            <a:lumOff val="-19803"/>
            <a:alphaOff val="0"/>
          </a:schemeClr>
        </a:solidFill>
        <a:ln w="34925" cap="flat" cmpd="sng" algn="in">
          <a:solidFill>
            <a:schemeClr val="accent2">
              <a:hueOff val="-165654"/>
              <a:satOff val="-54335"/>
              <a:lumOff val="-1980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6C54CF-3FBF-4451-802C-848B2A6167EA}">
      <dsp:nvSpPr>
        <dsp:cNvPr id="0" name=""/>
        <dsp:cNvSpPr/>
      </dsp:nvSpPr>
      <dsp:spPr>
        <a:xfrm>
          <a:off x="0" y="2788920"/>
          <a:ext cx="6506304" cy="2788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a:t>Go has a built-in testing command called </a:t>
          </a:r>
          <a:r>
            <a:rPr lang="en-US" sz="3800" i="1" kern="1200"/>
            <a:t>go test </a:t>
          </a:r>
          <a:r>
            <a:rPr lang="en-US" sz="3800" kern="1200"/>
            <a:t>and a package called </a:t>
          </a:r>
          <a:r>
            <a:rPr lang="en-US" sz="3800" i="1" kern="1200"/>
            <a:t>testing</a:t>
          </a:r>
          <a:r>
            <a:rPr lang="en-US" sz="3800" kern="1200"/>
            <a:t> which combine to give a minimal but complete testing experience.</a:t>
          </a:r>
        </a:p>
      </dsp:txBody>
      <dsp:txXfrm>
        <a:off x="0" y="2788920"/>
        <a:ext cx="6506304" cy="2788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62B1F-2193-4304-826B-BA2425B78441}">
      <dsp:nvSpPr>
        <dsp:cNvPr id="0" name=""/>
        <dsp:cNvSpPr/>
      </dsp:nvSpPr>
      <dsp:spPr>
        <a:xfrm>
          <a:off x="0" y="729719"/>
          <a:ext cx="6506304" cy="973440"/>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The first and only parameter needs to be t *testing.T</a:t>
          </a:r>
        </a:p>
      </dsp:txBody>
      <dsp:txXfrm>
        <a:off x="47519" y="777238"/>
        <a:ext cx="6411266" cy="878402"/>
      </dsp:txXfrm>
    </dsp:sp>
    <dsp:sp modelId="{913314FE-51B1-45C7-B810-6A300A15C0AB}">
      <dsp:nvSpPr>
        <dsp:cNvPr id="0" name=""/>
        <dsp:cNvSpPr/>
      </dsp:nvSpPr>
      <dsp:spPr>
        <a:xfrm>
          <a:off x="0" y="1778040"/>
          <a:ext cx="6506304" cy="973440"/>
        </a:xfrm>
        <a:prstGeom prst="roundRect">
          <a:avLst/>
        </a:prstGeom>
        <a:solidFill>
          <a:schemeClr val="accent2">
            <a:hueOff val="-55218"/>
            <a:satOff val="-18112"/>
            <a:lumOff val="-6601"/>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It begins with the word Test followed by a word or phrase with a capital letter. </a:t>
          </a:r>
        </a:p>
      </dsp:txBody>
      <dsp:txXfrm>
        <a:off x="47519" y="1825559"/>
        <a:ext cx="6411266" cy="878402"/>
      </dsp:txXfrm>
    </dsp:sp>
    <dsp:sp modelId="{F325C009-9012-49DF-AC84-2632933A0EEE}">
      <dsp:nvSpPr>
        <dsp:cNvPr id="0" name=""/>
        <dsp:cNvSpPr/>
      </dsp:nvSpPr>
      <dsp:spPr>
        <a:xfrm>
          <a:off x="0" y="2826359"/>
          <a:ext cx="6506304" cy="973440"/>
        </a:xfrm>
        <a:prstGeom prst="roundRect">
          <a:avLst/>
        </a:prstGeom>
        <a:solidFill>
          <a:schemeClr val="accent2">
            <a:hueOff val="-110436"/>
            <a:satOff val="-36223"/>
            <a:lumOff val="-13202"/>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Calls t.Error or t.Fail to indicate failure</a:t>
          </a:r>
        </a:p>
      </dsp:txBody>
      <dsp:txXfrm>
        <a:off x="47519" y="2873878"/>
        <a:ext cx="6411266" cy="878402"/>
      </dsp:txXfrm>
    </dsp:sp>
    <dsp:sp modelId="{92D1FE1C-F90A-4708-A8D4-B686034B0C1A}">
      <dsp:nvSpPr>
        <dsp:cNvPr id="0" name=""/>
        <dsp:cNvSpPr/>
      </dsp:nvSpPr>
      <dsp:spPr>
        <a:xfrm>
          <a:off x="0" y="3874680"/>
          <a:ext cx="6506304" cy="973440"/>
        </a:xfrm>
        <a:prstGeom prst="roundRect">
          <a:avLst/>
        </a:prstGeom>
        <a:solidFill>
          <a:schemeClr val="accent2">
            <a:hueOff val="-165654"/>
            <a:satOff val="-54335"/>
            <a:lumOff val="-1980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Must be saved in a file named something_test.go such as addition_test.go</a:t>
          </a:r>
        </a:p>
      </dsp:txBody>
      <dsp:txXfrm>
        <a:off x="47519" y="3922199"/>
        <a:ext cx="6411266" cy="87840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6/17/2020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6/17/2020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6/17/2020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78E3-290F-4DD4-9267-D26C71FE9FBB}"/>
              </a:ext>
            </a:extLst>
          </p:cNvPr>
          <p:cNvSpPr>
            <a:spLocks noGrp="1"/>
          </p:cNvSpPr>
          <p:nvPr>
            <p:ph type="ctrTitle"/>
          </p:nvPr>
        </p:nvSpPr>
        <p:spPr/>
        <p:txBody>
          <a:bodyPr/>
          <a:lstStyle/>
          <a:p>
            <a:r>
              <a:rPr lang="en-US" sz="4400" dirty="0">
                <a:latin typeface="Calibri Light" panose="020F0302020204030204" pitchFamily="34" charset="0"/>
                <a:cs typeface="Calibri Light" panose="020F0302020204030204" pitchFamily="34" charset="0"/>
              </a:rPr>
              <a:t>Programming in go:</a:t>
            </a:r>
          </a:p>
        </p:txBody>
      </p:sp>
      <p:sp>
        <p:nvSpPr>
          <p:cNvPr id="3" name="Subtitle 2">
            <a:extLst>
              <a:ext uri="{FF2B5EF4-FFF2-40B4-BE49-F238E27FC236}">
                <a16:creationId xmlns:a16="http://schemas.microsoft.com/office/drawing/2014/main" id="{DA0DABF1-53C7-4B09-827D-F491CE892939}"/>
              </a:ext>
            </a:extLst>
          </p:cNvPr>
          <p:cNvSpPr>
            <a:spLocks noGrp="1"/>
          </p:cNvSpPr>
          <p:nvPr>
            <p:ph type="subTitle" idx="1"/>
          </p:nvPr>
        </p:nvSpPr>
        <p:spPr/>
        <p:txBody>
          <a:bodyPr>
            <a:normAutofit/>
          </a:bodyPr>
          <a:lstStyle/>
          <a:p>
            <a:r>
              <a:rPr lang="en-US" sz="3600" b="1" dirty="0"/>
              <a:t>Testing</a:t>
            </a:r>
          </a:p>
        </p:txBody>
      </p:sp>
    </p:spTree>
    <p:extLst>
      <p:ext uri="{BB962C8B-B14F-4D97-AF65-F5344CB8AC3E}">
        <p14:creationId xmlns:p14="http://schemas.microsoft.com/office/powerpoint/2010/main" val="3928159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640080" y="639704"/>
            <a:ext cx="3299579" cy="5577840"/>
          </a:xfrm>
        </p:spPr>
        <p:txBody>
          <a:bodyPr anchor="ctr">
            <a:normAutofit/>
          </a:bodyPr>
          <a:lstStyle/>
          <a:p>
            <a:pPr algn="ctr"/>
            <a:r>
              <a:rPr lang="en-US" sz="4100">
                <a:latin typeface="Calibri Light" panose="020F0302020204030204" pitchFamily="34" charset="0"/>
                <a:cs typeface="Calibri Light" panose="020F0302020204030204" pitchFamily="34" charset="0"/>
              </a:rPr>
              <a:t>Characteristics of a Go test function:</a:t>
            </a:r>
          </a:p>
        </p:txBody>
      </p:sp>
      <p:graphicFrame>
        <p:nvGraphicFramePr>
          <p:cNvPr id="5" name="Content Placeholder 2">
            <a:extLst>
              <a:ext uri="{FF2B5EF4-FFF2-40B4-BE49-F238E27FC236}">
                <a16:creationId xmlns:a16="http://schemas.microsoft.com/office/drawing/2014/main" id="{F88FA5D3-DC56-410C-94E4-F7C2C8B58FA4}"/>
              </a:ext>
            </a:extLst>
          </p:cNvPr>
          <p:cNvGraphicFramePr>
            <a:graphicFrameLocks noGrp="1"/>
          </p:cNvGraphicFramePr>
          <p:nvPr>
            <p:ph idx="1"/>
            <p:extLst>
              <p:ext uri="{D42A27DB-BD31-4B8C-83A1-F6EECF244321}">
                <p14:modId xmlns:p14="http://schemas.microsoft.com/office/powerpoint/2010/main" val="1666638384"/>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2566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1371600" y="685800"/>
            <a:ext cx="9601200" cy="652549"/>
          </a:xfrm>
        </p:spPr>
        <p:txBody>
          <a:bodyPr>
            <a:normAutofit/>
          </a:bodyPr>
          <a:lstStyle/>
          <a:p>
            <a:r>
              <a:rPr lang="en-US" sz="3200" dirty="0">
                <a:latin typeface="Calibri Light" panose="020F0302020204030204" pitchFamily="34" charset="0"/>
                <a:cs typeface="Calibri Light" panose="020F0302020204030204" pitchFamily="34" charset="0"/>
              </a:rPr>
              <a:t>Launching tests:</a:t>
            </a:r>
          </a:p>
        </p:txBody>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p:txBody>
          <a:bodyPr/>
          <a:lstStyle/>
          <a:p>
            <a:pPr marL="0" indent="0">
              <a:buNone/>
            </a:pPr>
            <a:r>
              <a:rPr lang="en-US" dirty="0">
                <a:solidFill>
                  <a:srgbClr val="3A4145"/>
                </a:solidFill>
                <a:latin typeface="+mj-lt"/>
              </a:rPr>
              <a:t>There are two ways to launch a test in Go:</a:t>
            </a:r>
          </a:p>
          <a:p>
            <a:pPr marL="457200" indent="-457200">
              <a:buFont typeface="+mj-lt"/>
              <a:buAutoNum type="arabicPeriod"/>
            </a:pPr>
            <a:r>
              <a:rPr lang="en-US" dirty="0">
                <a:solidFill>
                  <a:srgbClr val="3A4145"/>
                </a:solidFill>
                <a:latin typeface="+mj-lt"/>
              </a:rPr>
              <a:t>Within the same directory as the test: </a:t>
            </a:r>
            <a:r>
              <a:rPr lang="en-US" i="1" dirty="0">
                <a:solidFill>
                  <a:srgbClr val="3A4145"/>
                </a:solidFill>
                <a:latin typeface="+mj-lt"/>
              </a:rPr>
              <a:t>Go test</a:t>
            </a:r>
          </a:p>
          <a:p>
            <a:pPr marL="457200" indent="-457200">
              <a:buFont typeface="+mj-lt"/>
              <a:buAutoNum type="arabicPeriod"/>
            </a:pPr>
            <a:r>
              <a:rPr lang="en-US" dirty="0">
                <a:solidFill>
                  <a:srgbClr val="3A4145"/>
                </a:solidFill>
                <a:latin typeface="+mj-lt"/>
              </a:rPr>
              <a:t>By fully- qualified package name: go test (link to test or directory)</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85621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640081" y="791570"/>
            <a:ext cx="4018839" cy="5262390"/>
          </a:xfrm>
        </p:spPr>
        <p:txBody>
          <a:bodyPr anchor="ctr">
            <a:normAutofit/>
          </a:bodyPr>
          <a:lstStyle/>
          <a:p>
            <a:pPr algn="r"/>
            <a:r>
              <a:rPr lang="en-US" sz="5400">
                <a:solidFill>
                  <a:schemeClr val="bg2"/>
                </a:solidFill>
                <a:latin typeface="Calibri Light" panose="020F0302020204030204" pitchFamily="34" charset="0"/>
                <a:cs typeface="Calibri Light" panose="020F0302020204030204" pitchFamily="34" charset="0"/>
              </a:rPr>
              <a:t>Before we start…</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a:xfrm>
            <a:off x="6176720" y="791570"/>
            <a:ext cx="4892308" cy="5262390"/>
          </a:xfrm>
        </p:spPr>
        <p:txBody>
          <a:bodyPr anchor="ctr">
            <a:normAutofit/>
          </a:bodyPr>
          <a:lstStyle/>
          <a:p>
            <a:r>
              <a:rPr lang="en-US" sz="1800"/>
              <a:t>How does testing in Go work?</a:t>
            </a:r>
          </a:p>
          <a:p>
            <a:r>
              <a:rPr lang="en-US" sz="1800"/>
              <a:t>Why is testing an important part of programming?</a:t>
            </a:r>
          </a:p>
          <a:p>
            <a:pPr marL="0" indent="0">
              <a:buNone/>
            </a:pPr>
            <a:endParaRPr lang="en-US" sz="1800"/>
          </a:p>
          <a:p>
            <a:pPr marL="0" indent="0">
              <a:buNone/>
            </a:pPr>
            <a:endParaRPr lang="en-US" sz="1800"/>
          </a:p>
        </p:txBody>
      </p:sp>
    </p:spTree>
    <p:extLst>
      <p:ext uri="{BB962C8B-B14F-4D97-AF65-F5344CB8AC3E}">
        <p14:creationId xmlns:p14="http://schemas.microsoft.com/office/powerpoint/2010/main" val="30583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640080" y="639704"/>
            <a:ext cx="3299579" cy="5577840"/>
          </a:xfrm>
        </p:spPr>
        <p:txBody>
          <a:bodyPr anchor="ctr">
            <a:normAutofit/>
          </a:bodyPr>
          <a:lstStyle/>
          <a:p>
            <a:pPr algn="ctr"/>
            <a:r>
              <a:rPr lang="en-US">
                <a:latin typeface="Calibri Light" panose="020F0302020204030204" pitchFamily="34" charset="0"/>
                <a:cs typeface="Calibri Light" panose="020F0302020204030204" pitchFamily="34" charset="0"/>
              </a:rPr>
              <a:t>Testing in Go</a:t>
            </a:r>
          </a:p>
        </p:txBody>
      </p:sp>
      <p:graphicFrame>
        <p:nvGraphicFramePr>
          <p:cNvPr id="5" name="Content Placeholder 2">
            <a:extLst>
              <a:ext uri="{FF2B5EF4-FFF2-40B4-BE49-F238E27FC236}">
                <a16:creationId xmlns:a16="http://schemas.microsoft.com/office/drawing/2014/main" id="{99A76F71-2688-4815-A693-3004C5FC5448}"/>
              </a:ext>
            </a:extLst>
          </p:cNvPr>
          <p:cNvGraphicFramePr>
            <a:graphicFrameLocks noGrp="1"/>
          </p:cNvGraphicFramePr>
          <p:nvPr>
            <p:ph idx="1"/>
            <p:extLst>
              <p:ext uri="{D42A27DB-BD31-4B8C-83A1-F6EECF244321}">
                <p14:modId xmlns:p14="http://schemas.microsoft.com/office/powerpoint/2010/main" val="1047006206"/>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511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1371600" y="685800"/>
            <a:ext cx="9601200" cy="652549"/>
          </a:xfrm>
        </p:spPr>
        <p:txBody>
          <a:bodyPr>
            <a:normAutofit/>
          </a:bodyPr>
          <a:lstStyle/>
          <a:p>
            <a:r>
              <a:rPr lang="en-US" sz="3200" dirty="0">
                <a:latin typeface="Calibri Light" panose="020F0302020204030204" pitchFamily="34" charset="0"/>
                <a:cs typeface="Calibri Light" panose="020F0302020204030204" pitchFamily="34" charset="0"/>
              </a:rPr>
              <a:t>Why is testing important?</a:t>
            </a:r>
          </a:p>
        </p:txBody>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p:txBody>
          <a:bodyPr/>
          <a:lstStyle/>
          <a:p>
            <a:r>
              <a:rPr lang="en-US" dirty="0"/>
              <a:t>Testing and quality assurance is a very important part of any software and a skill that every programmer should have.</a:t>
            </a:r>
          </a:p>
          <a:p>
            <a:r>
              <a:rPr lang="en-US" dirty="0"/>
              <a:t>There are many different types of tests made to test everything from small units of a program to large functions and programs as a whole. </a:t>
            </a:r>
          </a:p>
          <a:p>
            <a:r>
              <a:rPr lang="en-US" dirty="0"/>
              <a:t>Without testing even the largest most experienced companies such as Apple and Google would have lots of issues of bugs and problems with their software, that’s why most companies have quality assurance teams to go through and test software's with each update and make sure that these tests are kept up to date.</a:t>
            </a:r>
          </a:p>
          <a:p>
            <a:endParaRPr lang="en-US" i="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6870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1371600" y="685800"/>
            <a:ext cx="3282695" cy="1485900"/>
          </a:xfrm>
        </p:spPr>
        <p:txBody>
          <a:bodyPr>
            <a:normAutofit/>
          </a:bodyPr>
          <a:lstStyle/>
          <a:p>
            <a:r>
              <a:rPr lang="en-US" sz="4100">
                <a:latin typeface="Calibri Light" panose="020F0302020204030204" pitchFamily="34" charset="0"/>
                <a:cs typeface="Calibri Light" panose="020F0302020204030204" pitchFamily="34" charset="0"/>
              </a:rPr>
              <a:t>Different types of testing</a:t>
            </a:r>
          </a:p>
        </p:txBody>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a:xfrm>
            <a:off x="1371600" y="2286000"/>
            <a:ext cx="3282694" cy="3581400"/>
          </a:xfrm>
        </p:spPr>
        <p:txBody>
          <a:bodyPr>
            <a:normAutofit/>
          </a:bodyPr>
          <a:lstStyle/>
          <a:p>
            <a:pPr marL="0" indent="0">
              <a:buNone/>
            </a:pPr>
            <a:r>
              <a:rPr lang="en-US" dirty="0"/>
              <a:t>Some of the main types of tests used for quality assurance work are:</a:t>
            </a:r>
          </a:p>
          <a:p>
            <a:pPr marL="457200" indent="-457200">
              <a:buFont typeface="+mj-lt"/>
              <a:buAutoNum type="arabicPeriod"/>
            </a:pPr>
            <a:r>
              <a:rPr lang="en-US" dirty="0"/>
              <a:t>Unit testing</a:t>
            </a:r>
          </a:p>
          <a:p>
            <a:pPr marL="457200" indent="-457200">
              <a:buFont typeface="+mj-lt"/>
              <a:buAutoNum type="arabicPeriod"/>
            </a:pPr>
            <a:r>
              <a:rPr lang="en-US" dirty="0"/>
              <a:t>Integration testing</a:t>
            </a:r>
          </a:p>
          <a:p>
            <a:pPr marL="457200" indent="-457200">
              <a:buFont typeface="+mj-lt"/>
              <a:buAutoNum type="arabicPeriod"/>
            </a:pPr>
            <a:r>
              <a:rPr lang="en-US" dirty="0"/>
              <a:t>System testing</a:t>
            </a:r>
          </a:p>
          <a:p>
            <a:pPr marL="0" indent="0">
              <a:buNone/>
            </a:pPr>
            <a:endParaRPr lang="en-US" dirty="0"/>
          </a:p>
          <a:p>
            <a:pPr marL="0" indent="0">
              <a:buNone/>
            </a:pPr>
            <a:endParaRPr lang="en-US" dirty="0"/>
          </a:p>
        </p:txBody>
      </p:sp>
      <p:pic>
        <p:nvPicPr>
          <p:cNvPr id="1030" name="Picture 6" descr="unit testing">
            <a:extLst>
              <a:ext uri="{FF2B5EF4-FFF2-40B4-BE49-F238E27FC236}">
                <a16:creationId xmlns:a16="http://schemas.microsoft.com/office/drawing/2014/main" id="{E61CF1C7-DBB3-4A78-BE40-E2920AA848F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492487" y="645106"/>
            <a:ext cx="5595024" cy="5247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171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640081" y="791570"/>
            <a:ext cx="4018839" cy="5262390"/>
          </a:xfrm>
        </p:spPr>
        <p:txBody>
          <a:bodyPr anchor="ctr">
            <a:normAutofit/>
          </a:bodyPr>
          <a:lstStyle/>
          <a:p>
            <a:pPr algn="r"/>
            <a:r>
              <a:rPr lang="en-US" sz="5400">
                <a:solidFill>
                  <a:schemeClr val="bg2"/>
                </a:solidFill>
                <a:latin typeface="Calibri Light" panose="020F0302020204030204" pitchFamily="34" charset="0"/>
                <a:cs typeface="Calibri Light" panose="020F0302020204030204" pitchFamily="34" charset="0"/>
              </a:rPr>
              <a:t>Unit testing</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a:xfrm>
            <a:off x="6176720" y="791570"/>
            <a:ext cx="4892308" cy="5262390"/>
          </a:xfrm>
        </p:spPr>
        <p:txBody>
          <a:bodyPr anchor="ctr">
            <a:normAutofit/>
          </a:bodyPr>
          <a:lstStyle/>
          <a:p>
            <a:pPr marL="0" indent="0">
              <a:buNone/>
            </a:pPr>
            <a:r>
              <a:rPr lang="en-US" sz="1800"/>
              <a:t>Unit testing is the testing of an individual software component or module. It is typically done by the programmer and not by testers, as it requires detailed knowledge on the internal program design and code. </a:t>
            </a:r>
          </a:p>
          <a:p>
            <a:pPr marL="0" indent="0">
              <a:buNone/>
            </a:pPr>
            <a:endParaRPr lang="en-US" sz="1800"/>
          </a:p>
          <a:p>
            <a:pPr marL="0" indent="0">
              <a:buNone/>
            </a:pPr>
            <a:endParaRPr lang="en-US" sz="1800"/>
          </a:p>
          <a:p>
            <a:pPr marL="0" indent="0">
              <a:buNone/>
            </a:pPr>
            <a:endParaRPr lang="en-US" sz="1800"/>
          </a:p>
          <a:p>
            <a:pPr marL="0" indent="0">
              <a:buNone/>
            </a:pPr>
            <a:endParaRPr lang="en-US" sz="1800"/>
          </a:p>
        </p:txBody>
      </p:sp>
    </p:spTree>
    <p:extLst>
      <p:ext uri="{BB962C8B-B14F-4D97-AF65-F5344CB8AC3E}">
        <p14:creationId xmlns:p14="http://schemas.microsoft.com/office/powerpoint/2010/main" val="3582706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640081" y="791570"/>
            <a:ext cx="4018839" cy="5262390"/>
          </a:xfrm>
        </p:spPr>
        <p:txBody>
          <a:bodyPr anchor="ctr">
            <a:normAutofit/>
          </a:bodyPr>
          <a:lstStyle/>
          <a:p>
            <a:pPr algn="r"/>
            <a:r>
              <a:rPr lang="en-US" sz="5400">
                <a:solidFill>
                  <a:schemeClr val="bg2"/>
                </a:solidFill>
                <a:latin typeface="Calibri Light" panose="020F0302020204030204" pitchFamily="34" charset="0"/>
                <a:cs typeface="Calibri Light" panose="020F0302020204030204" pitchFamily="34" charset="0"/>
              </a:rPr>
              <a:t>Integration Testing</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a:xfrm>
            <a:off x="6176720" y="791570"/>
            <a:ext cx="4892308" cy="5262390"/>
          </a:xfrm>
        </p:spPr>
        <p:txBody>
          <a:bodyPr anchor="ctr">
            <a:normAutofit/>
          </a:bodyPr>
          <a:lstStyle/>
          <a:p>
            <a:pPr marL="0" indent="0">
              <a:buNone/>
            </a:pPr>
            <a:r>
              <a:rPr lang="en-US" sz="1800" dirty="0"/>
              <a:t>Integration testing is the testing of all integrated modules to verify the combined functionality after integration.</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39388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640081" y="791570"/>
            <a:ext cx="4018839" cy="5262390"/>
          </a:xfrm>
        </p:spPr>
        <p:txBody>
          <a:bodyPr anchor="ctr">
            <a:normAutofit/>
          </a:bodyPr>
          <a:lstStyle/>
          <a:p>
            <a:pPr algn="r"/>
            <a:r>
              <a:rPr lang="en-US" sz="5400">
                <a:solidFill>
                  <a:schemeClr val="bg2"/>
                </a:solidFill>
                <a:latin typeface="Calibri Light" panose="020F0302020204030204" pitchFamily="34" charset="0"/>
                <a:cs typeface="Calibri Light" panose="020F0302020204030204" pitchFamily="34" charset="0"/>
              </a:rPr>
              <a:t>System Testing</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a:xfrm>
            <a:off x="6176720" y="791570"/>
            <a:ext cx="4892308" cy="5262390"/>
          </a:xfrm>
        </p:spPr>
        <p:txBody>
          <a:bodyPr anchor="ctr">
            <a:normAutofit/>
          </a:bodyPr>
          <a:lstStyle/>
          <a:p>
            <a:pPr marL="0" indent="0">
              <a:buNone/>
            </a:pPr>
            <a:r>
              <a:rPr lang="en-US" sz="1800" dirty="0"/>
              <a:t>System testing is when the entire system is tested as per requirements. It’s a Black-Box type testing that is based on overall requirement specifications and covers all the combined parts if a system. </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1064666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7A62D-619B-417B-8E1A-503C468E892E}"/>
              </a:ext>
            </a:extLst>
          </p:cNvPr>
          <p:cNvSpPr>
            <a:spLocks noGrp="1"/>
          </p:cNvSpPr>
          <p:nvPr>
            <p:ph type="title"/>
          </p:nvPr>
        </p:nvSpPr>
        <p:spPr>
          <a:xfrm>
            <a:off x="1371600" y="685800"/>
            <a:ext cx="9601200" cy="652549"/>
          </a:xfrm>
        </p:spPr>
        <p:txBody>
          <a:bodyPr>
            <a:normAutofit/>
          </a:bodyPr>
          <a:lstStyle/>
          <a:p>
            <a:r>
              <a:rPr lang="en-US" sz="3200" dirty="0">
                <a:latin typeface="Calibri Light" panose="020F0302020204030204" pitchFamily="34" charset="0"/>
                <a:cs typeface="Calibri Light" panose="020F0302020204030204" pitchFamily="34" charset="0"/>
              </a:rPr>
              <a:t>Writing tests in Go</a:t>
            </a:r>
          </a:p>
        </p:txBody>
      </p:sp>
      <p:sp>
        <p:nvSpPr>
          <p:cNvPr id="3" name="Content Placeholder 2">
            <a:extLst>
              <a:ext uri="{FF2B5EF4-FFF2-40B4-BE49-F238E27FC236}">
                <a16:creationId xmlns:a16="http://schemas.microsoft.com/office/drawing/2014/main" id="{C1D846DE-579F-492D-A7B9-0E4DC7DB60FF}"/>
              </a:ext>
            </a:extLst>
          </p:cNvPr>
          <p:cNvSpPr>
            <a:spLocks noGrp="1"/>
          </p:cNvSpPr>
          <p:nvPr>
            <p:ph idx="1"/>
          </p:nvPr>
        </p:nvSpPr>
        <p:spPr>
          <a:xfrm>
            <a:off x="1371600" y="1338349"/>
            <a:ext cx="3549535" cy="4529051"/>
          </a:xfrm>
        </p:spPr>
        <p:txBody>
          <a:bodyPr>
            <a:normAutofit/>
          </a:bodyPr>
          <a:lstStyle/>
          <a:p>
            <a:pPr marL="0" indent="0">
              <a:buNone/>
            </a:pPr>
            <a:r>
              <a:rPr lang="en-US" dirty="0"/>
              <a:t>Program to sum two integers:</a:t>
            </a:r>
          </a:p>
          <a:p>
            <a:pPr marL="0" indent="0">
              <a:buNone/>
            </a:pPr>
            <a:endParaRPr lang="en-US" b="1" dirty="0">
              <a:solidFill>
                <a:srgbClr val="444444"/>
              </a:solidFill>
              <a:latin typeface="Inconsolata"/>
            </a:endParaRPr>
          </a:p>
          <a:p>
            <a:pPr marL="0" indent="0">
              <a:buNone/>
            </a:pPr>
            <a:r>
              <a:rPr lang="en-US" b="1" dirty="0">
                <a:solidFill>
                  <a:srgbClr val="444444"/>
                </a:solidFill>
                <a:latin typeface="Inconsolata"/>
              </a:rPr>
              <a:t>package</a:t>
            </a:r>
            <a:r>
              <a:rPr lang="en-US" dirty="0">
                <a:solidFill>
                  <a:srgbClr val="444444"/>
                </a:solidFill>
                <a:latin typeface="Inconsolata"/>
              </a:rPr>
              <a:t> main </a:t>
            </a:r>
          </a:p>
          <a:p>
            <a:pPr marL="0" indent="0">
              <a:buNone/>
            </a:pPr>
            <a:r>
              <a:rPr lang="en-US" b="1" dirty="0" err="1">
                <a:solidFill>
                  <a:srgbClr val="444444"/>
                </a:solidFill>
                <a:latin typeface="Inconsolata"/>
              </a:rPr>
              <a:t>func</a:t>
            </a:r>
            <a:r>
              <a:rPr lang="en-US" dirty="0">
                <a:solidFill>
                  <a:srgbClr val="444444"/>
                </a:solidFill>
                <a:latin typeface="Inconsolata"/>
              </a:rPr>
              <a:t>  </a:t>
            </a:r>
            <a:r>
              <a:rPr lang="en-US" b="1" dirty="0">
                <a:solidFill>
                  <a:srgbClr val="880000"/>
                </a:solidFill>
                <a:latin typeface="Inconsolata"/>
              </a:rPr>
              <a:t>Sum</a:t>
            </a:r>
            <a:r>
              <a:rPr lang="en-US" dirty="0">
                <a:solidFill>
                  <a:srgbClr val="444444"/>
                </a:solidFill>
                <a:latin typeface="Inconsolata"/>
              </a:rPr>
              <a:t>(x </a:t>
            </a:r>
            <a:r>
              <a:rPr lang="en-US" b="1" dirty="0">
                <a:solidFill>
                  <a:srgbClr val="444444"/>
                </a:solidFill>
                <a:latin typeface="Inconsolata"/>
              </a:rPr>
              <a:t>int</a:t>
            </a:r>
            <a:r>
              <a:rPr lang="en-US" dirty="0">
                <a:solidFill>
                  <a:srgbClr val="444444"/>
                </a:solidFill>
                <a:latin typeface="Inconsolata"/>
              </a:rPr>
              <a:t>, y </a:t>
            </a:r>
            <a:r>
              <a:rPr lang="en-US" b="1" dirty="0">
                <a:solidFill>
                  <a:srgbClr val="444444"/>
                </a:solidFill>
                <a:latin typeface="Inconsolata"/>
              </a:rPr>
              <a:t>int</a:t>
            </a:r>
            <a:r>
              <a:rPr lang="en-US" dirty="0">
                <a:solidFill>
                  <a:srgbClr val="444444"/>
                </a:solidFill>
                <a:latin typeface="Inconsolata"/>
              </a:rPr>
              <a:t>)  </a:t>
            </a:r>
            <a:r>
              <a:rPr lang="en-US" b="1" dirty="0">
                <a:solidFill>
                  <a:srgbClr val="880000"/>
                </a:solidFill>
                <a:latin typeface="Inconsolata"/>
              </a:rPr>
              <a:t>int</a:t>
            </a:r>
            <a:r>
              <a:rPr lang="en-US" dirty="0">
                <a:solidFill>
                  <a:srgbClr val="444444"/>
                </a:solidFill>
                <a:latin typeface="Inconsolata"/>
              </a:rPr>
              <a:t> {</a:t>
            </a:r>
          </a:p>
          <a:p>
            <a:pPr marL="0" indent="0">
              <a:buNone/>
            </a:pPr>
            <a:r>
              <a:rPr lang="en-US" dirty="0">
                <a:solidFill>
                  <a:srgbClr val="444444"/>
                </a:solidFill>
                <a:latin typeface="Inconsolata"/>
              </a:rPr>
              <a:t> </a:t>
            </a:r>
            <a:r>
              <a:rPr lang="en-US" b="1" dirty="0">
                <a:solidFill>
                  <a:srgbClr val="444444"/>
                </a:solidFill>
                <a:latin typeface="Inconsolata"/>
              </a:rPr>
              <a:t>return</a:t>
            </a:r>
            <a:r>
              <a:rPr lang="en-US" dirty="0">
                <a:solidFill>
                  <a:srgbClr val="444444"/>
                </a:solidFill>
                <a:latin typeface="Inconsolata"/>
              </a:rPr>
              <a:t> x + y </a:t>
            </a:r>
          </a:p>
          <a:p>
            <a:pPr marL="0" indent="0">
              <a:buNone/>
            </a:pPr>
            <a:r>
              <a:rPr lang="en-US" dirty="0">
                <a:solidFill>
                  <a:srgbClr val="444444"/>
                </a:solidFill>
                <a:latin typeface="Inconsolata"/>
              </a:rPr>
              <a:t>} </a:t>
            </a:r>
          </a:p>
          <a:p>
            <a:pPr marL="0" indent="0">
              <a:buNone/>
            </a:pPr>
            <a:r>
              <a:rPr lang="en-US" b="1" dirty="0" err="1">
                <a:solidFill>
                  <a:srgbClr val="444444"/>
                </a:solidFill>
                <a:latin typeface="Inconsolata"/>
              </a:rPr>
              <a:t>func</a:t>
            </a:r>
            <a:r>
              <a:rPr lang="en-US" dirty="0">
                <a:solidFill>
                  <a:srgbClr val="444444"/>
                </a:solidFill>
                <a:latin typeface="Inconsolata"/>
              </a:rPr>
              <a:t> </a:t>
            </a:r>
            <a:r>
              <a:rPr lang="en-US" b="1" dirty="0">
                <a:solidFill>
                  <a:srgbClr val="880000"/>
                </a:solidFill>
                <a:latin typeface="Inconsolata"/>
              </a:rPr>
              <a:t>main</a:t>
            </a:r>
            <a:r>
              <a:rPr lang="en-US" dirty="0">
                <a:solidFill>
                  <a:srgbClr val="444444"/>
                </a:solidFill>
                <a:latin typeface="Inconsolata"/>
              </a:rPr>
              <a:t>() {</a:t>
            </a:r>
          </a:p>
          <a:p>
            <a:pPr marL="0" indent="0">
              <a:buNone/>
            </a:pPr>
            <a:r>
              <a:rPr lang="en-US" dirty="0">
                <a:solidFill>
                  <a:srgbClr val="444444"/>
                </a:solidFill>
                <a:latin typeface="Inconsolata"/>
              </a:rPr>
              <a:t> Sum(</a:t>
            </a:r>
            <a:r>
              <a:rPr lang="en-US" dirty="0">
                <a:solidFill>
                  <a:srgbClr val="880000"/>
                </a:solidFill>
                <a:latin typeface="Inconsolata"/>
              </a:rPr>
              <a:t>5</a:t>
            </a:r>
            <a:r>
              <a:rPr lang="en-US" dirty="0">
                <a:solidFill>
                  <a:srgbClr val="444444"/>
                </a:solidFill>
                <a:latin typeface="Inconsolata"/>
              </a:rPr>
              <a:t>, </a:t>
            </a:r>
            <a:r>
              <a:rPr lang="en-US" dirty="0">
                <a:solidFill>
                  <a:srgbClr val="880000"/>
                </a:solidFill>
                <a:latin typeface="Inconsolata"/>
              </a:rPr>
              <a:t>5</a:t>
            </a:r>
            <a:r>
              <a:rPr lang="en-US" dirty="0">
                <a:solidFill>
                  <a:srgbClr val="444444"/>
                </a:solidFill>
                <a:latin typeface="Inconsolata"/>
              </a:rPr>
              <a:t>) </a:t>
            </a:r>
          </a:p>
          <a:p>
            <a:pPr marL="0" indent="0">
              <a:buNone/>
            </a:pPr>
            <a:r>
              <a:rPr lang="en-US" dirty="0">
                <a:solidFill>
                  <a:srgbClr val="444444"/>
                </a:solidFill>
                <a:latin typeface="Inconsolata"/>
              </a:rPr>
              <a:t>}</a:t>
            </a:r>
            <a:endParaRPr lang="en-US" dirty="0"/>
          </a:p>
          <a:p>
            <a:pPr marL="0" indent="0">
              <a:buNone/>
            </a:pPr>
            <a:endParaRPr lang="en-US" dirty="0"/>
          </a:p>
        </p:txBody>
      </p:sp>
      <p:sp>
        <p:nvSpPr>
          <p:cNvPr id="4" name="Content Placeholder 2">
            <a:extLst>
              <a:ext uri="{FF2B5EF4-FFF2-40B4-BE49-F238E27FC236}">
                <a16:creationId xmlns:a16="http://schemas.microsoft.com/office/drawing/2014/main" id="{25D3ECBD-C24A-446C-BE71-1CFE2C36537A}"/>
              </a:ext>
            </a:extLst>
          </p:cNvPr>
          <p:cNvSpPr txBox="1">
            <a:spLocks/>
          </p:cNvSpPr>
          <p:nvPr/>
        </p:nvSpPr>
        <p:spPr>
          <a:xfrm>
            <a:off x="5727469" y="1349433"/>
            <a:ext cx="6301047" cy="4529051"/>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US" dirty="0"/>
              <a:t>Unit test:</a:t>
            </a:r>
          </a:p>
          <a:p>
            <a:pPr marL="0" indent="0">
              <a:buFont typeface="Franklin Gothic Book" panose="020B0503020102020204" pitchFamily="34" charset="0"/>
              <a:buNone/>
            </a:pPr>
            <a:endParaRPr lang="en-US" b="1" dirty="0">
              <a:solidFill>
                <a:srgbClr val="444444"/>
              </a:solidFill>
              <a:latin typeface="Inconsolata"/>
            </a:endParaRPr>
          </a:p>
          <a:p>
            <a:pPr marL="0" indent="0">
              <a:buNone/>
            </a:pPr>
            <a:r>
              <a:rPr lang="en-US" b="1" dirty="0">
                <a:solidFill>
                  <a:srgbClr val="444444"/>
                </a:solidFill>
                <a:latin typeface="Inconsolata"/>
              </a:rPr>
              <a:t>package</a:t>
            </a:r>
            <a:r>
              <a:rPr lang="en-US" dirty="0">
                <a:solidFill>
                  <a:srgbClr val="444444"/>
                </a:solidFill>
                <a:latin typeface="Inconsolata"/>
              </a:rPr>
              <a:t> main</a:t>
            </a:r>
          </a:p>
          <a:p>
            <a:pPr marL="0" indent="0">
              <a:buNone/>
            </a:pPr>
            <a:r>
              <a:rPr lang="en-US" dirty="0">
                <a:solidFill>
                  <a:srgbClr val="444444"/>
                </a:solidFill>
                <a:latin typeface="Inconsolata"/>
              </a:rPr>
              <a:t> </a:t>
            </a:r>
            <a:r>
              <a:rPr lang="en-US" b="1" dirty="0">
                <a:solidFill>
                  <a:srgbClr val="444444"/>
                </a:solidFill>
                <a:latin typeface="Inconsolata"/>
              </a:rPr>
              <a:t>import</a:t>
            </a:r>
            <a:r>
              <a:rPr lang="en-US" dirty="0">
                <a:solidFill>
                  <a:srgbClr val="444444"/>
                </a:solidFill>
                <a:latin typeface="Inconsolata"/>
              </a:rPr>
              <a:t> </a:t>
            </a:r>
            <a:r>
              <a:rPr lang="en-US" dirty="0">
                <a:solidFill>
                  <a:srgbClr val="880000"/>
                </a:solidFill>
                <a:latin typeface="Inconsolata"/>
              </a:rPr>
              <a:t>"testing“</a:t>
            </a:r>
          </a:p>
          <a:p>
            <a:pPr marL="0" indent="0">
              <a:buNone/>
            </a:pPr>
            <a:r>
              <a:rPr lang="en-US" dirty="0">
                <a:solidFill>
                  <a:srgbClr val="444444"/>
                </a:solidFill>
                <a:latin typeface="Inconsolata"/>
              </a:rPr>
              <a:t> </a:t>
            </a:r>
            <a:r>
              <a:rPr lang="en-US" b="1" dirty="0" err="1">
                <a:solidFill>
                  <a:srgbClr val="444444"/>
                </a:solidFill>
                <a:latin typeface="Inconsolata"/>
              </a:rPr>
              <a:t>func</a:t>
            </a:r>
            <a:r>
              <a:rPr lang="en-US" dirty="0">
                <a:solidFill>
                  <a:srgbClr val="444444"/>
                </a:solidFill>
                <a:latin typeface="Inconsolata"/>
              </a:rPr>
              <a:t> </a:t>
            </a:r>
            <a:r>
              <a:rPr lang="en-US" b="1" dirty="0" err="1">
                <a:solidFill>
                  <a:srgbClr val="880000"/>
                </a:solidFill>
                <a:latin typeface="Inconsolata"/>
              </a:rPr>
              <a:t>TestSum</a:t>
            </a:r>
            <a:r>
              <a:rPr lang="en-US" dirty="0">
                <a:solidFill>
                  <a:srgbClr val="444444"/>
                </a:solidFill>
                <a:latin typeface="Inconsolata"/>
              </a:rPr>
              <a:t>(t *</a:t>
            </a:r>
            <a:r>
              <a:rPr lang="en-US" dirty="0" err="1">
                <a:solidFill>
                  <a:srgbClr val="444444"/>
                </a:solidFill>
                <a:latin typeface="Inconsolata"/>
              </a:rPr>
              <a:t>testing.T</a:t>
            </a:r>
            <a:r>
              <a:rPr lang="en-US" dirty="0">
                <a:solidFill>
                  <a:srgbClr val="444444"/>
                </a:solidFill>
                <a:latin typeface="Inconsolata"/>
              </a:rPr>
              <a:t>) {</a:t>
            </a:r>
          </a:p>
          <a:p>
            <a:pPr marL="0" indent="0">
              <a:buNone/>
            </a:pPr>
            <a:r>
              <a:rPr lang="en-US" dirty="0">
                <a:solidFill>
                  <a:srgbClr val="444444"/>
                </a:solidFill>
                <a:latin typeface="Inconsolata"/>
              </a:rPr>
              <a:t> total := Sum(</a:t>
            </a:r>
            <a:r>
              <a:rPr lang="en-US" dirty="0">
                <a:solidFill>
                  <a:srgbClr val="880000"/>
                </a:solidFill>
                <a:latin typeface="Inconsolata"/>
              </a:rPr>
              <a:t>5</a:t>
            </a:r>
            <a:r>
              <a:rPr lang="en-US" dirty="0">
                <a:solidFill>
                  <a:srgbClr val="444444"/>
                </a:solidFill>
                <a:latin typeface="Inconsolata"/>
              </a:rPr>
              <a:t>, </a:t>
            </a:r>
            <a:r>
              <a:rPr lang="en-US" dirty="0">
                <a:solidFill>
                  <a:srgbClr val="880000"/>
                </a:solidFill>
                <a:latin typeface="Inconsolata"/>
              </a:rPr>
              <a:t>5</a:t>
            </a:r>
            <a:r>
              <a:rPr lang="en-US" dirty="0">
                <a:solidFill>
                  <a:srgbClr val="444444"/>
                </a:solidFill>
                <a:latin typeface="Inconsolata"/>
              </a:rPr>
              <a:t>)</a:t>
            </a:r>
          </a:p>
          <a:p>
            <a:pPr marL="0" indent="0">
              <a:buNone/>
            </a:pPr>
            <a:r>
              <a:rPr lang="en-US" b="1" dirty="0">
                <a:solidFill>
                  <a:srgbClr val="444444"/>
                </a:solidFill>
                <a:latin typeface="Inconsolata"/>
              </a:rPr>
              <a:t>if</a:t>
            </a:r>
            <a:r>
              <a:rPr lang="en-US" dirty="0">
                <a:solidFill>
                  <a:srgbClr val="444444"/>
                </a:solidFill>
                <a:latin typeface="Inconsolata"/>
              </a:rPr>
              <a:t> total != </a:t>
            </a:r>
            <a:r>
              <a:rPr lang="en-US" dirty="0">
                <a:solidFill>
                  <a:srgbClr val="880000"/>
                </a:solidFill>
                <a:latin typeface="Inconsolata"/>
              </a:rPr>
              <a:t>10</a:t>
            </a:r>
            <a:r>
              <a:rPr lang="en-US" dirty="0">
                <a:solidFill>
                  <a:srgbClr val="444444"/>
                </a:solidFill>
                <a:latin typeface="Inconsolata"/>
              </a:rPr>
              <a:t> {</a:t>
            </a:r>
          </a:p>
          <a:p>
            <a:pPr marL="0" indent="0">
              <a:buNone/>
            </a:pPr>
            <a:r>
              <a:rPr lang="en-US" dirty="0">
                <a:solidFill>
                  <a:srgbClr val="444444"/>
                </a:solidFill>
                <a:latin typeface="Inconsolata"/>
              </a:rPr>
              <a:t> </a:t>
            </a:r>
            <a:r>
              <a:rPr lang="en-US" dirty="0" err="1">
                <a:solidFill>
                  <a:srgbClr val="444444"/>
                </a:solidFill>
                <a:latin typeface="Inconsolata"/>
              </a:rPr>
              <a:t>t.Errorf</a:t>
            </a:r>
            <a:r>
              <a:rPr lang="en-US" dirty="0">
                <a:solidFill>
                  <a:srgbClr val="444444"/>
                </a:solidFill>
                <a:latin typeface="Inconsolata"/>
              </a:rPr>
              <a:t>(</a:t>
            </a:r>
            <a:r>
              <a:rPr lang="en-US" dirty="0">
                <a:solidFill>
                  <a:srgbClr val="880000"/>
                </a:solidFill>
                <a:latin typeface="Inconsolata"/>
              </a:rPr>
              <a:t>"Sum was incorrect, got: %d, want: %d."</a:t>
            </a:r>
            <a:r>
              <a:rPr lang="en-US" dirty="0">
                <a:solidFill>
                  <a:srgbClr val="444444"/>
                </a:solidFill>
                <a:latin typeface="Inconsolata"/>
              </a:rPr>
              <a:t>, total, </a:t>
            </a:r>
            <a:r>
              <a:rPr lang="en-US" dirty="0">
                <a:solidFill>
                  <a:srgbClr val="880000"/>
                </a:solidFill>
                <a:latin typeface="Inconsolata"/>
              </a:rPr>
              <a:t>10</a:t>
            </a:r>
            <a:r>
              <a:rPr lang="en-US" dirty="0">
                <a:solidFill>
                  <a:srgbClr val="444444"/>
                </a:solidFill>
                <a:latin typeface="Inconsolata"/>
              </a:rPr>
              <a:t>) } </a:t>
            </a:r>
          </a:p>
          <a:p>
            <a:pPr marL="0" indent="0">
              <a:buNone/>
            </a:pPr>
            <a:r>
              <a:rPr lang="en-US" dirty="0">
                <a:solidFill>
                  <a:srgbClr val="444444"/>
                </a:solidFill>
                <a:latin typeface="Inconsolata"/>
              </a:rPr>
              <a:t>}</a:t>
            </a:r>
            <a:endParaRPr lang="en-US" dirty="0"/>
          </a:p>
        </p:txBody>
      </p:sp>
    </p:spTree>
    <p:extLst>
      <p:ext uri="{BB962C8B-B14F-4D97-AF65-F5344CB8AC3E}">
        <p14:creationId xmlns:p14="http://schemas.microsoft.com/office/powerpoint/2010/main" val="212105116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47</TotalTime>
  <Words>513</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 Light</vt:lpstr>
      <vt:lpstr>Franklin Gothic Book</vt:lpstr>
      <vt:lpstr>Inconsolata</vt:lpstr>
      <vt:lpstr>Crop</vt:lpstr>
      <vt:lpstr>Programming in go:</vt:lpstr>
      <vt:lpstr>Before we start…</vt:lpstr>
      <vt:lpstr>Testing in Go</vt:lpstr>
      <vt:lpstr>Why is testing important?</vt:lpstr>
      <vt:lpstr>Different types of testing</vt:lpstr>
      <vt:lpstr>Unit testing</vt:lpstr>
      <vt:lpstr>Integration Testing</vt:lpstr>
      <vt:lpstr>System Testing</vt:lpstr>
      <vt:lpstr>Writing tests in Go</vt:lpstr>
      <vt:lpstr>Characteristics of a Go test function:</vt:lpstr>
      <vt:lpstr>Launching 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in go:</dc:title>
  <dc:creator>logan pappas</dc:creator>
  <cp:lastModifiedBy>logan pappas</cp:lastModifiedBy>
  <cp:revision>5</cp:revision>
  <dcterms:created xsi:type="dcterms:W3CDTF">2020-06-17T20:50:06Z</dcterms:created>
  <dcterms:modified xsi:type="dcterms:W3CDTF">2020-06-17T21:38:04Z</dcterms:modified>
</cp:coreProperties>
</file>